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
      <p:font typeface="Nunito"/>
      <p:regular r:id="rId38"/>
      <p:bold r:id="rId39"/>
      <p:italic r:id="rId40"/>
      <p:boldItalic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3070CF-ECF4-4947-90CC-CD078848835F}">
  <a:tblStyle styleId="{4F3070CF-ECF4-4947-90CC-CD07884883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4.xml"/><Relationship Id="rId42" Type="http://schemas.openxmlformats.org/officeDocument/2006/relationships/font" Target="fonts/Oswald-regular.fntdata"/><Relationship Id="rId41" Type="http://schemas.openxmlformats.org/officeDocument/2006/relationships/font" Target="fonts/Nunito-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Oswald-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Nunito-bold.fntdata"/><Relationship Id="rId16" Type="http://schemas.openxmlformats.org/officeDocument/2006/relationships/slide" Target="slides/slide10.xml"/><Relationship Id="rId38" Type="http://schemas.openxmlformats.org/officeDocument/2006/relationships/font" Target="fonts/Nuni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44c163c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44c163c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9a225430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9a225430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9a225430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9a225430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9a2254344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9a225434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9a225430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9a225430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9a225430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9a225430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9a225430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9a225430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9a2254344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9a2254344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5a79092c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5a79092c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9a4069643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9a4069643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9a225430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9a225430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44c163c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44c163c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44c163cb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44c163cb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44c163cb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44c163cb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9a406964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9a406964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9a406964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9a406964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5a79092c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5a79092c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44c163cb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44c163cb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44c163cb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44c163cb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5a79092ce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5a79092c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9a22541f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9a22541f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44c163cb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44c163cb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5a79092c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5a79092c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b44c163cb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b44c163cb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5a79092c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5a79092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44c163cb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44c163cb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44c163cb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44c163cb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2" cy="3714600"/>
          </a:xfrm>
          <a:prstGeom prst="rect">
            <a:avLst/>
          </a:prstGeom>
          <a:noFill/>
          <a:ln>
            <a:noFill/>
          </a:ln>
        </p:spPr>
      </p:pic>
      <p:sp>
        <p:nvSpPr>
          <p:cNvPr id="55" name="Google Shape;55;p13"/>
          <p:cNvSpPr txBox="1"/>
          <p:nvPr/>
        </p:nvSpPr>
        <p:spPr>
          <a:xfrm>
            <a:off x="0" y="3714600"/>
            <a:ext cx="9144000" cy="1428900"/>
          </a:xfrm>
          <a:prstGeom prst="rect">
            <a:avLst/>
          </a:prstGeom>
          <a:solidFill>
            <a:srgbClr val="0B539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FFFFFF"/>
                </a:solidFill>
              </a:rPr>
              <a:t>Will they claim it </a:t>
            </a:r>
            <a:r>
              <a:rPr b="1" lang="en" sz="8000">
                <a:solidFill>
                  <a:srgbClr val="FFFFFF"/>
                </a:solidFill>
              </a:rPr>
              <a:t>?</a:t>
            </a:r>
            <a:endParaRPr b="1" sz="8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nvSpPr>
        <p:spPr>
          <a:xfrm>
            <a:off x="100" y="0"/>
            <a:ext cx="9144000" cy="573600"/>
          </a:xfrm>
          <a:prstGeom prst="rect">
            <a:avLst/>
          </a:prstGeom>
          <a:solidFill>
            <a:srgbClr val="0B539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EFEFEF"/>
                </a:solidFill>
              </a:rPr>
              <a:t>Which are the top agencies preferred by customers ?</a:t>
            </a:r>
            <a:endParaRPr b="1" sz="2500">
              <a:solidFill>
                <a:srgbClr val="EFEFEF"/>
              </a:solidFill>
            </a:endParaRPr>
          </a:p>
        </p:txBody>
      </p:sp>
      <p:sp>
        <p:nvSpPr>
          <p:cNvPr id="121" name="Google Shape;121;p22"/>
          <p:cNvSpPr/>
          <p:nvPr/>
        </p:nvSpPr>
        <p:spPr>
          <a:xfrm>
            <a:off x="100" y="573600"/>
            <a:ext cx="9144000" cy="456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22"/>
          <p:cNvPicPr preferRelativeResize="0"/>
          <p:nvPr/>
        </p:nvPicPr>
        <p:blipFill>
          <a:blip r:embed="rId3">
            <a:alphaModFix/>
          </a:blip>
          <a:stretch>
            <a:fillRect/>
          </a:stretch>
        </p:blipFill>
        <p:spPr>
          <a:xfrm>
            <a:off x="274875" y="649200"/>
            <a:ext cx="8142225" cy="3961900"/>
          </a:xfrm>
          <a:prstGeom prst="rect">
            <a:avLst/>
          </a:prstGeom>
          <a:noFill/>
          <a:ln>
            <a:noFill/>
          </a:ln>
        </p:spPr>
      </p:pic>
      <p:sp>
        <p:nvSpPr>
          <p:cNvPr id="123" name="Google Shape;123;p22"/>
          <p:cNvSpPr txBox="1"/>
          <p:nvPr/>
        </p:nvSpPr>
        <p:spPr>
          <a:xfrm>
            <a:off x="75" y="4569900"/>
            <a:ext cx="9144000" cy="734700"/>
          </a:xfrm>
          <a:prstGeom prst="rect">
            <a:avLst/>
          </a:prstGeom>
          <a:solidFill>
            <a:srgbClr val="0B5394"/>
          </a:solid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350">
                <a:solidFill>
                  <a:srgbClr val="EFEFEF"/>
                </a:solidFill>
                <a:highlight>
                  <a:srgbClr val="0B5394"/>
                </a:highlight>
              </a:rPr>
              <a:t>EPX is the most preferred agency followed by C2B, CWT and JZI</a:t>
            </a:r>
            <a:endParaRPr b="1" sz="1350">
              <a:solidFill>
                <a:srgbClr val="EFEFEF"/>
              </a:solidFill>
              <a:highlight>
                <a:srgbClr val="0B5394"/>
              </a:highlight>
            </a:endParaRPr>
          </a:p>
          <a:p>
            <a:pPr indent="0" lvl="0" marL="0" rtl="0" algn="l">
              <a:spcBef>
                <a:spcPts val="7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P</a:t>
            </a:r>
            <a:r>
              <a:rPr b="1" lang="en" sz="2500">
                <a:solidFill>
                  <a:srgbClr val="FFFFFF"/>
                </a:solidFill>
              </a:rPr>
              <a:t>roduct bought by the customer according to Duration.</a:t>
            </a:r>
            <a:endParaRPr b="1" sz="2500">
              <a:solidFill>
                <a:srgbClr val="FFFFFF"/>
              </a:solidFill>
            </a:endParaRPr>
          </a:p>
        </p:txBody>
      </p:sp>
      <p:sp>
        <p:nvSpPr>
          <p:cNvPr id="129" name="Google Shape;129;p23"/>
          <p:cNvSpPr/>
          <p:nvPr/>
        </p:nvSpPr>
        <p:spPr>
          <a:xfrm>
            <a:off x="5626900" y="1017600"/>
            <a:ext cx="35172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31" name="Google Shape;131;p23"/>
          <p:cNvSpPr txBox="1"/>
          <p:nvPr/>
        </p:nvSpPr>
        <p:spPr>
          <a:xfrm>
            <a:off x="5670250" y="1074150"/>
            <a:ext cx="3396600" cy="388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317500" lvl="0" marL="457200" rtl="0" algn="l">
              <a:spcBef>
                <a:spcPts val="0"/>
              </a:spcBef>
              <a:spcAft>
                <a:spcPts val="0"/>
              </a:spcAft>
              <a:buSzPts val="1400"/>
              <a:buChar char="●"/>
            </a:pPr>
            <a:r>
              <a:rPr lang="en">
                <a:solidFill>
                  <a:schemeClr val="dk1"/>
                </a:solidFill>
                <a:highlight>
                  <a:srgbClr val="EFEFEF"/>
                </a:highlight>
              </a:rPr>
              <a:t>Annual Travel Protect Silver  </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384.804</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spcBef>
                <a:spcPts val="0"/>
              </a:spcBef>
              <a:spcAft>
                <a:spcPts val="0"/>
              </a:spcAft>
              <a:buSzPts val="1400"/>
              <a:buChar char="●"/>
            </a:pPr>
            <a:r>
              <a:rPr lang="en">
                <a:solidFill>
                  <a:schemeClr val="dk1"/>
                </a:solidFill>
                <a:highlight>
                  <a:srgbClr val="EFEFEF"/>
                </a:highlight>
              </a:rPr>
              <a:t>Annual Travel Protect Platinum</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380.26</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lnSpc>
                <a:spcPct val="115000"/>
              </a:lnSpc>
              <a:spcBef>
                <a:spcPts val="0"/>
              </a:spcBef>
              <a:spcAft>
                <a:spcPts val="0"/>
              </a:spcAft>
              <a:buSzPts val="1400"/>
              <a:buChar char="●"/>
            </a:pPr>
            <a:r>
              <a:rPr lang="en">
                <a:solidFill>
                  <a:schemeClr val="dk1"/>
                </a:solidFill>
                <a:highlight>
                  <a:srgbClr val="EFEFEF"/>
                </a:highlight>
              </a:rPr>
              <a:t>Annual Travel Protect Gold         </a:t>
            </a:r>
            <a:endParaRPr>
              <a:solidFill>
                <a:schemeClr val="dk1"/>
              </a:solidFill>
              <a:highlight>
                <a:srgbClr val="EFEFEF"/>
              </a:highlight>
            </a:endParaRPr>
          </a:p>
          <a:p>
            <a:pPr indent="0" lvl="0" marL="457200" rtl="0" algn="l">
              <a:lnSpc>
                <a:spcPct val="115000"/>
              </a:lnSpc>
              <a:spcBef>
                <a:spcPts val="0"/>
              </a:spcBef>
              <a:spcAft>
                <a:spcPts val="0"/>
              </a:spcAft>
              <a:buNone/>
            </a:pPr>
            <a:r>
              <a:rPr lang="en">
                <a:solidFill>
                  <a:schemeClr val="dk1"/>
                </a:solidFill>
                <a:highlight>
                  <a:srgbClr val="EFEFEF"/>
                </a:highlight>
              </a:rPr>
              <a:t>375.29</a:t>
            </a:r>
            <a:endParaRPr>
              <a:solidFill>
                <a:schemeClr val="dk1"/>
              </a:solidFill>
              <a:highlight>
                <a:srgbClr val="EFEFEF"/>
              </a:highlight>
            </a:endParaRPr>
          </a:p>
          <a:p>
            <a:pPr indent="0" lvl="0" marL="457200" rtl="0" algn="l">
              <a:lnSpc>
                <a:spcPct val="115000"/>
              </a:lnSpc>
              <a:spcBef>
                <a:spcPts val="0"/>
              </a:spcBef>
              <a:spcAft>
                <a:spcPts val="0"/>
              </a:spcAft>
              <a:buNone/>
            </a:pPr>
            <a:r>
              <a:t/>
            </a:r>
            <a:endParaRPr>
              <a:solidFill>
                <a:schemeClr val="dk1"/>
              </a:solidFill>
              <a:highlight>
                <a:srgbClr val="EFEFEF"/>
              </a:highlight>
            </a:endParaRPr>
          </a:p>
          <a:p>
            <a:pPr indent="0" lvl="0" marL="0" rtl="0" algn="l">
              <a:lnSpc>
                <a:spcPct val="115000"/>
              </a:lnSpc>
              <a:spcBef>
                <a:spcPts val="0"/>
              </a:spcBef>
              <a:spcAft>
                <a:spcPts val="0"/>
              </a:spcAft>
              <a:buNone/>
            </a:pPr>
            <a:r>
              <a:rPr b="1" lang="en">
                <a:solidFill>
                  <a:schemeClr val="dk1"/>
                </a:solidFill>
                <a:highlight>
                  <a:srgbClr val="EFEFEF"/>
                </a:highlight>
              </a:rPr>
              <a:t>According to Distribution top 8 Products are mostly uniformly distributed.</a:t>
            </a:r>
            <a:endParaRPr b="1">
              <a:solidFill>
                <a:schemeClr val="dk1"/>
              </a:solidFill>
              <a:highlight>
                <a:srgbClr val="EFEFEF"/>
              </a:highlight>
            </a:endParaRPr>
          </a:p>
          <a:p>
            <a:pPr indent="0" lvl="0" marL="457200" rtl="0" algn="l">
              <a:spcBef>
                <a:spcPts val="0"/>
              </a:spcBef>
              <a:spcAft>
                <a:spcPts val="0"/>
              </a:spcAft>
              <a:buNone/>
            </a:pPr>
            <a:r>
              <a:t/>
            </a:r>
            <a:endParaRPr sz="2000">
              <a:highlight>
                <a:srgbClr val="EFEFEF"/>
              </a:highlight>
            </a:endParaRPr>
          </a:p>
        </p:txBody>
      </p:sp>
      <p:pic>
        <p:nvPicPr>
          <p:cNvPr id="132" name="Google Shape;132;p23"/>
          <p:cNvPicPr preferRelativeResize="0"/>
          <p:nvPr/>
        </p:nvPicPr>
        <p:blipFill>
          <a:blip r:embed="rId3">
            <a:alphaModFix/>
          </a:blip>
          <a:stretch>
            <a:fillRect/>
          </a:stretch>
        </p:blipFill>
        <p:spPr>
          <a:xfrm>
            <a:off x="0" y="1017600"/>
            <a:ext cx="5626900" cy="412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Which Product has the highest claims as Yes?		</a:t>
            </a:r>
            <a:endParaRPr b="1" sz="2500">
              <a:solidFill>
                <a:srgbClr val="FFFFFF"/>
              </a:solidFill>
            </a:endParaRPr>
          </a:p>
        </p:txBody>
      </p:sp>
      <p:sp>
        <p:nvSpPr>
          <p:cNvPr id="138" name="Google Shape;138;p24"/>
          <p:cNvSpPr/>
          <p:nvPr/>
        </p:nvSpPr>
        <p:spPr>
          <a:xfrm>
            <a:off x="5626900" y="1017600"/>
            <a:ext cx="35172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40" name="Google Shape;140;p24"/>
          <p:cNvSpPr txBox="1"/>
          <p:nvPr/>
        </p:nvSpPr>
        <p:spPr>
          <a:xfrm>
            <a:off x="5670250" y="1074150"/>
            <a:ext cx="3396600" cy="289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317500" lvl="0" marL="457200" rtl="0" algn="l">
              <a:spcBef>
                <a:spcPts val="0"/>
              </a:spcBef>
              <a:spcAft>
                <a:spcPts val="0"/>
              </a:spcAft>
              <a:buSzPts val="1400"/>
              <a:buChar char="●"/>
            </a:pPr>
            <a:r>
              <a:rPr lang="en">
                <a:solidFill>
                  <a:schemeClr val="dk1"/>
                </a:solidFill>
                <a:highlight>
                  <a:srgbClr val="EFEFEF"/>
                </a:highlight>
              </a:rPr>
              <a:t>Bronze Plan</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2020</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spcBef>
                <a:spcPts val="0"/>
              </a:spcBef>
              <a:spcAft>
                <a:spcPts val="0"/>
              </a:spcAft>
              <a:buSzPts val="1400"/>
              <a:buChar char="●"/>
            </a:pPr>
            <a:r>
              <a:rPr lang="en">
                <a:solidFill>
                  <a:schemeClr val="dk1"/>
                </a:solidFill>
                <a:highlight>
                  <a:srgbClr val="EFEFEF"/>
                </a:highlight>
              </a:rPr>
              <a:t>2 way Comprehensive Plan</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1457</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lnSpc>
                <a:spcPct val="115000"/>
              </a:lnSpc>
              <a:spcBef>
                <a:spcPts val="0"/>
              </a:spcBef>
              <a:spcAft>
                <a:spcPts val="0"/>
              </a:spcAft>
              <a:buSzPts val="1400"/>
              <a:buChar char="●"/>
            </a:pPr>
            <a:r>
              <a:rPr lang="en">
                <a:solidFill>
                  <a:schemeClr val="dk1"/>
                </a:solidFill>
                <a:highlight>
                  <a:srgbClr val="EFEFEF"/>
                </a:highlight>
              </a:rPr>
              <a:t>Annual Silver Plan </a:t>
            </a:r>
            <a:endParaRPr>
              <a:solidFill>
                <a:schemeClr val="dk1"/>
              </a:solidFill>
              <a:highlight>
                <a:srgbClr val="EFEFEF"/>
              </a:highlight>
            </a:endParaRPr>
          </a:p>
          <a:p>
            <a:pPr indent="0" lvl="0" marL="457200" rtl="0" algn="l">
              <a:lnSpc>
                <a:spcPct val="115000"/>
              </a:lnSpc>
              <a:spcBef>
                <a:spcPts val="0"/>
              </a:spcBef>
              <a:spcAft>
                <a:spcPts val="0"/>
              </a:spcAft>
              <a:buNone/>
            </a:pPr>
            <a:r>
              <a:rPr lang="en">
                <a:solidFill>
                  <a:schemeClr val="dk1"/>
                </a:solidFill>
                <a:highlight>
                  <a:srgbClr val="EFEFEF"/>
                </a:highlight>
              </a:rPr>
              <a:t>1451</a:t>
            </a:r>
            <a:endParaRPr>
              <a:solidFill>
                <a:schemeClr val="dk1"/>
              </a:solidFill>
              <a:highlight>
                <a:srgbClr val="EFEFEF"/>
              </a:highlight>
            </a:endParaRPr>
          </a:p>
          <a:p>
            <a:pPr indent="0" lvl="0" marL="0" rtl="0" algn="l">
              <a:lnSpc>
                <a:spcPct val="115000"/>
              </a:lnSpc>
              <a:spcBef>
                <a:spcPts val="0"/>
              </a:spcBef>
              <a:spcAft>
                <a:spcPts val="0"/>
              </a:spcAft>
              <a:buNone/>
            </a:pPr>
            <a:r>
              <a:t/>
            </a:r>
            <a:endParaRPr sz="2000">
              <a:highlight>
                <a:srgbClr val="EFEFEF"/>
              </a:highlight>
            </a:endParaRPr>
          </a:p>
        </p:txBody>
      </p:sp>
      <p:pic>
        <p:nvPicPr>
          <p:cNvPr id="141" name="Google Shape;141;p24"/>
          <p:cNvPicPr preferRelativeResize="0"/>
          <p:nvPr/>
        </p:nvPicPr>
        <p:blipFill>
          <a:blip r:embed="rId3">
            <a:alphaModFix/>
          </a:blip>
          <a:stretch>
            <a:fillRect/>
          </a:stretch>
        </p:blipFill>
        <p:spPr>
          <a:xfrm>
            <a:off x="0" y="1017600"/>
            <a:ext cx="5626900" cy="412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Which Product has the highest claims as No?		</a:t>
            </a:r>
            <a:endParaRPr b="1" sz="2500">
              <a:solidFill>
                <a:srgbClr val="FFFFFF"/>
              </a:solidFill>
            </a:endParaRPr>
          </a:p>
        </p:txBody>
      </p:sp>
      <p:sp>
        <p:nvSpPr>
          <p:cNvPr id="147" name="Google Shape;147;p25"/>
          <p:cNvSpPr/>
          <p:nvPr/>
        </p:nvSpPr>
        <p:spPr>
          <a:xfrm>
            <a:off x="5626900" y="1017600"/>
            <a:ext cx="3517200" cy="4130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49" name="Google Shape;149;p25"/>
          <p:cNvSpPr txBox="1"/>
          <p:nvPr/>
        </p:nvSpPr>
        <p:spPr>
          <a:xfrm>
            <a:off x="5670250" y="1074150"/>
            <a:ext cx="3396600" cy="289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317500" lvl="0" marL="457200" rtl="0" algn="l">
              <a:spcBef>
                <a:spcPts val="0"/>
              </a:spcBef>
              <a:spcAft>
                <a:spcPts val="0"/>
              </a:spcAft>
              <a:buSzPts val="1400"/>
              <a:buChar char="●"/>
            </a:pPr>
            <a:r>
              <a:rPr lang="en">
                <a:solidFill>
                  <a:schemeClr val="dk1"/>
                </a:solidFill>
                <a:highlight>
                  <a:srgbClr val="EFEFEF"/>
                </a:highlight>
              </a:rPr>
              <a:t>Cancellation Plan </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12899</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spcBef>
                <a:spcPts val="0"/>
              </a:spcBef>
              <a:spcAft>
                <a:spcPts val="0"/>
              </a:spcAft>
              <a:buSzPts val="1400"/>
              <a:buChar char="●"/>
            </a:pPr>
            <a:r>
              <a:rPr lang="en">
                <a:solidFill>
                  <a:schemeClr val="dk1"/>
                </a:solidFill>
                <a:highlight>
                  <a:srgbClr val="EFEFEF"/>
                </a:highlight>
              </a:rPr>
              <a:t>2 way Comprehe</a:t>
            </a:r>
            <a:r>
              <a:rPr lang="en">
                <a:solidFill>
                  <a:schemeClr val="dk1"/>
                </a:solidFill>
                <a:highlight>
                  <a:srgbClr val="EFEFEF"/>
                </a:highlight>
              </a:rPr>
              <a:t>nsive Plan</a:t>
            </a:r>
            <a:endParaRPr>
              <a:solidFill>
                <a:schemeClr val="dk1"/>
              </a:solidFill>
              <a:highlight>
                <a:srgbClr val="EFEFEF"/>
              </a:highlight>
            </a:endParaRPr>
          </a:p>
          <a:p>
            <a:pPr indent="0" lvl="0" marL="457200" rtl="0" algn="l">
              <a:spcBef>
                <a:spcPts val="0"/>
              </a:spcBef>
              <a:spcAft>
                <a:spcPts val="0"/>
              </a:spcAft>
              <a:buNone/>
            </a:pPr>
            <a:r>
              <a:rPr lang="en">
                <a:solidFill>
                  <a:schemeClr val="dk1"/>
                </a:solidFill>
                <a:highlight>
                  <a:srgbClr val="EFEFEF"/>
                </a:highlight>
              </a:rPr>
              <a:t>9098</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lnSpc>
                <a:spcPct val="115000"/>
              </a:lnSpc>
              <a:spcBef>
                <a:spcPts val="0"/>
              </a:spcBef>
              <a:spcAft>
                <a:spcPts val="0"/>
              </a:spcAft>
              <a:buSzPts val="1400"/>
              <a:buChar char="●"/>
            </a:pPr>
            <a:r>
              <a:rPr lang="en">
                <a:solidFill>
                  <a:schemeClr val="dk1"/>
                </a:solidFill>
                <a:highlight>
                  <a:srgbClr val="EFEFEF"/>
                </a:highlight>
              </a:rPr>
              <a:t>Rental Vehicle Excess Insurance</a:t>
            </a:r>
            <a:endParaRPr>
              <a:solidFill>
                <a:schemeClr val="dk1"/>
              </a:solidFill>
              <a:highlight>
                <a:srgbClr val="EFEFEF"/>
              </a:highlight>
            </a:endParaRPr>
          </a:p>
          <a:p>
            <a:pPr indent="0" lvl="0" marL="457200" rtl="0" algn="l">
              <a:lnSpc>
                <a:spcPct val="115000"/>
              </a:lnSpc>
              <a:spcBef>
                <a:spcPts val="0"/>
              </a:spcBef>
              <a:spcAft>
                <a:spcPts val="0"/>
              </a:spcAft>
              <a:buNone/>
            </a:pPr>
            <a:r>
              <a:rPr lang="en">
                <a:solidFill>
                  <a:schemeClr val="dk1"/>
                </a:solidFill>
                <a:highlight>
                  <a:srgbClr val="EFEFEF"/>
                </a:highlight>
              </a:rPr>
              <a:t>5965</a:t>
            </a:r>
            <a:endParaRPr>
              <a:solidFill>
                <a:schemeClr val="dk1"/>
              </a:solidFill>
              <a:highlight>
                <a:srgbClr val="EFEFEF"/>
              </a:highlight>
            </a:endParaRPr>
          </a:p>
          <a:p>
            <a:pPr indent="0" lvl="0" marL="0" rtl="0" algn="l">
              <a:lnSpc>
                <a:spcPct val="115000"/>
              </a:lnSpc>
              <a:spcBef>
                <a:spcPts val="0"/>
              </a:spcBef>
              <a:spcAft>
                <a:spcPts val="0"/>
              </a:spcAft>
              <a:buNone/>
            </a:pPr>
            <a:r>
              <a:t/>
            </a:r>
            <a:endParaRPr sz="2000">
              <a:highlight>
                <a:srgbClr val="EFEFEF"/>
              </a:highlight>
            </a:endParaRPr>
          </a:p>
        </p:txBody>
      </p:sp>
      <p:pic>
        <p:nvPicPr>
          <p:cNvPr id="150" name="Google Shape;150;p25"/>
          <p:cNvPicPr preferRelativeResize="0"/>
          <p:nvPr/>
        </p:nvPicPr>
        <p:blipFill>
          <a:blip r:embed="rId3">
            <a:alphaModFix/>
          </a:blip>
          <a:stretch>
            <a:fillRect/>
          </a:stretch>
        </p:blipFill>
        <p:spPr>
          <a:xfrm>
            <a:off x="0" y="1013350"/>
            <a:ext cx="5626901" cy="4130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Agencies distribution according to Claim and no Claim.</a:t>
            </a:r>
            <a:r>
              <a:rPr b="1" lang="en" sz="2500">
                <a:solidFill>
                  <a:srgbClr val="FFFFFF"/>
                </a:solidFill>
              </a:rPr>
              <a:t>		</a:t>
            </a:r>
            <a:endParaRPr b="1" sz="2500">
              <a:solidFill>
                <a:srgbClr val="FFFFFF"/>
              </a:solidFill>
            </a:endParaRPr>
          </a:p>
        </p:txBody>
      </p:sp>
      <p:sp>
        <p:nvSpPr>
          <p:cNvPr id="156" name="Google Shape;156;p26"/>
          <p:cNvSpPr/>
          <p:nvPr/>
        </p:nvSpPr>
        <p:spPr>
          <a:xfrm>
            <a:off x="5626900" y="1017600"/>
            <a:ext cx="35172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58" name="Google Shape;158;p26"/>
          <p:cNvSpPr txBox="1"/>
          <p:nvPr/>
        </p:nvSpPr>
        <p:spPr>
          <a:xfrm>
            <a:off x="5670250" y="1074150"/>
            <a:ext cx="33966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330200" lvl="0" marL="457200" rtl="0" algn="l">
              <a:spcBef>
                <a:spcPts val="0"/>
              </a:spcBef>
              <a:spcAft>
                <a:spcPts val="0"/>
              </a:spcAft>
              <a:buSzPts val="1600"/>
              <a:buChar char="●"/>
            </a:pPr>
            <a:r>
              <a:rPr lang="en" sz="1600">
                <a:solidFill>
                  <a:schemeClr val="dk1"/>
                </a:solidFill>
              </a:rPr>
              <a:t>EPX </a:t>
            </a:r>
            <a:r>
              <a:rPr lang="en" sz="1600"/>
              <a:t>agency has more biased </a:t>
            </a:r>
            <a:r>
              <a:rPr lang="en" sz="1600">
                <a:solidFill>
                  <a:schemeClr val="dk1"/>
                </a:solidFill>
              </a:rPr>
              <a:t>Not C</a:t>
            </a:r>
            <a:r>
              <a:rPr lang="en" sz="1600"/>
              <a:t>laimed data than Claimed data the same is with CWT and JZI.</a:t>
            </a:r>
            <a:endParaRPr sz="1600"/>
          </a:p>
          <a:p>
            <a:pPr indent="-330200" lvl="0" marL="457200" rtl="0" algn="l">
              <a:spcBef>
                <a:spcPts val="0"/>
              </a:spcBef>
              <a:spcAft>
                <a:spcPts val="0"/>
              </a:spcAft>
              <a:buSzPts val="1600"/>
              <a:buChar char="●"/>
            </a:pPr>
            <a:r>
              <a:rPr lang="en" sz="1600"/>
              <a:t>JWT, TST, ART, ADM, CBH,CSR, RAB and CCR has no data of Claimed.</a:t>
            </a:r>
            <a:endParaRPr sz="1600"/>
          </a:p>
        </p:txBody>
      </p:sp>
      <p:pic>
        <p:nvPicPr>
          <p:cNvPr id="159" name="Google Shape;159;p26"/>
          <p:cNvPicPr preferRelativeResize="0"/>
          <p:nvPr/>
        </p:nvPicPr>
        <p:blipFill>
          <a:blip r:embed="rId3">
            <a:alphaModFix/>
          </a:blip>
          <a:stretch>
            <a:fillRect/>
          </a:stretch>
        </p:blipFill>
        <p:spPr>
          <a:xfrm>
            <a:off x="0" y="1017600"/>
            <a:ext cx="5626900" cy="412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Distribution of Distribution Channel according to Claim.</a:t>
            </a:r>
            <a:endParaRPr b="1" sz="2500">
              <a:solidFill>
                <a:srgbClr val="FFFFFF"/>
              </a:solidFill>
            </a:endParaRPr>
          </a:p>
        </p:txBody>
      </p:sp>
      <p:sp>
        <p:nvSpPr>
          <p:cNvPr id="165" name="Google Shape;165;p27"/>
          <p:cNvSpPr/>
          <p:nvPr/>
        </p:nvSpPr>
        <p:spPr>
          <a:xfrm>
            <a:off x="5626900" y="1017600"/>
            <a:ext cx="35172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67" name="Google Shape;167;p27"/>
          <p:cNvSpPr txBox="1"/>
          <p:nvPr/>
        </p:nvSpPr>
        <p:spPr>
          <a:xfrm>
            <a:off x="5670250" y="1074150"/>
            <a:ext cx="3396600" cy="320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lnSpc>
                <a:spcPct val="115000"/>
              </a:lnSpc>
              <a:spcBef>
                <a:spcPts val="0"/>
              </a:spcBef>
              <a:spcAft>
                <a:spcPts val="0"/>
              </a:spcAft>
              <a:buNone/>
            </a:pPr>
            <a:r>
              <a:t/>
            </a:r>
            <a:endParaRPr b="1" sz="2000"/>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EFEFEF"/>
                </a:highlight>
              </a:rPr>
              <a:t>As it can be observed from the distribution that people mostly prefer Online distribution channel than offline. So company should try to make their online mode more attractive by getting feedback from the ones who are using Offline.</a:t>
            </a:r>
            <a:endParaRPr>
              <a:solidFill>
                <a:schemeClr val="dk1"/>
              </a:solidFill>
              <a:highlight>
                <a:srgbClr val="EFEFEF"/>
              </a:highlight>
            </a:endParaRPr>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b="1" sz="2000"/>
          </a:p>
        </p:txBody>
      </p:sp>
      <p:pic>
        <p:nvPicPr>
          <p:cNvPr id="168" name="Google Shape;168;p27"/>
          <p:cNvPicPr preferRelativeResize="0"/>
          <p:nvPr/>
        </p:nvPicPr>
        <p:blipFill>
          <a:blip r:embed="rId3">
            <a:alphaModFix/>
          </a:blip>
          <a:stretch>
            <a:fillRect/>
          </a:stretch>
        </p:blipFill>
        <p:spPr>
          <a:xfrm>
            <a:off x="0" y="1017600"/>
            <a:ext cx="5626900" cy="412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Distribution of Claim according to Agency type.</a:t>
            </a:r>
            <a:endParaRPr b="1" sz="2500">
              <a:solidFill>
                <a:srgbClr val="FFFFFF"/>
              </a:solidFill>
            </a:endParaRPr>
          </a:p>
        </p:txBody>
      </p:sp>
      <p:sp>
        <p:nvSpPr>
          <p:cNvPr id="174" name="Google Shape;174;p28"/>
          <p:cNvSpPr/>
          <p:nvPr/>
        </p:nvSpPr>
        <p:spPr>
          <a:xfrm>
            <a:off x="5618600" y="1017600"/>
            <a:ext cx="35256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txBox="1"/>
          <p:nvPr/>
        </p:nvSpPr>
        <p:spPr>
          <a:xfrm>
            <a:off x="5731600" y="1241925"/>
            <a:ext cx="32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76" name="Google Shape;176;p28"/>
          <p:cNvSpPr txBox="1"/>
          <p:nvPr/>
        </p:nvSpPr>
        <p:spPr>
          <a:xfrm>
            <a:off x="5670250" y="1074150"/>
            <a:ext cx="3396600" cy="200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0" lvl="0" marL="0" rtl="0" algn="l">
              <a:lnSpc>
                <a:spcPct val="115000"/>
              </a:lnSpc>
              <a:spcBef>
                <a:spcPts val="0"/>
              </a:spcBef>
              <a:spcAft>
                <a:spcPts val="0"/>
              </a:spcAft>
              <a:buNone/>
            </a:pPr>
            <a:r>
              <a:rPr lang="en">
                <a:solidFill>
                  <a:schemeClr val="dk1"/>
                </a:solidFill>
                <a:highlight>
                  <a:srgbClr val="EFEFEF"/>
                </a:highlight>
              </a:rPr>
              <a:t>Population of people traveling through travel agency are more than that of airlines but we can see that instead of that insurance claim rate is more in airlines as compared to travel agency.</a:t>
            </a:r>
            <a:endParaRPr sz="2000">
              <a:highlight>
                <a:srgbClr val="EFEFEF"/>
              </a:highlight>
            </a:endParaRPr>
          </a:p>
        </p:txBody>
      </p:sp>
      <p:pic>
        <p:nvPicPr>
          <p:cNvPr id="177" name="Google Shape;177;p28"/>
          <p:cNvPicPr preferRelativeResize="0"/>
          <p:nvPr/>
        </p:nvPicPr>
        <p:blipFill>
          <a:blip r:embed="rId3">
            <a:alphaModFix/>
          </a:blip>
          <a:stretch>
            <a:fillRect/>
          </a:stretch>
        </p:blipFill>
        <p:spPr>
          <a:xfrm>
            <a:off x="0" y="1017600"/>
            <a:ext cx="5618600" cy="4125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75" y="0"/>
            <a:ext cx="9144000" cy="1066200"/>
          </a:xfrm>
          <a:prstGeom prst="rect">
            <a:avLst/>
          </a:prstGeom>
          <a:solidFill>
            <a:srgbClr val="351C75"/>
          </a:solidFill>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300">
                <a:solidFill>
                  <a:srgbClr val="FFFFFF"/>
                </a:solidFill>
                <a:latin typeface="Impact"/>
                <a:ea typeface="Impact"/>
                <a:cs typeface="Impact"/>
                <a:sym typeface="Impact"/>
              </a:rPr>
              <a:t>                                    </a:t>
            </a:r>
            <a:r>
              <a:rPr b="1" lang="en" sz="3700">
                <a:solidFill>
                  <a:srgbClr val="FFFFFF"/>
                </a:solidFill>
                <a:latin typeface="Impact"/>
                <a:ea typeface="Impact"/>
                <a:cs typeface="Impact"/>
                <a:sym typeface="Impact"/>
              </a:rPr>
              <a:t>Pipeline</a:t>
            </a:r>
            <a:endParaRPr b="1" sz="3200">
              <a:solidFill>
                <a:srgbClr val="FFFFFF"/>
              </a:solidFill>
              <a:latin typeface="Impact"/>
              <a:ea typeface="Impact"/>
              <a:cs typeface="Impact"/>
              <a:sym typeface="Impact"/>
            </a:endParaRPr>
          </a:p>
        </p:txBody>
      </p:sp>
      <p:sp>
        <p:nvSpPr>
          <p:cNvPr id="188" name="Google Shape;188;p30"/>
          <p:cNvSpPr txBox="1"/>
          <p:nvPr>
            <p:ph idx="1" type="body"/>
          </p:nvPr>
        </p:nvSpPr>
        <p:spPr>
          <a:xfrm>
            <a:off x="-10875" y="1066075"/>
            <a:ext cx="9144000" cy="4077300"/>
          </a:xfrm>
          <a:prstGeom prst="rect">
            <a:avLst/>
          </a:prstGeom>
          <a:solidFill>
            <a:srgbClr val="EFEFEF"/>
          </a:solidFill>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Char char="●"/>
            </a:pPr>
            <a:r>
              <a:rPr lang="en" sz="1500">
                <a:solidFill>
                  <a:srgbClr val="000000"/>
                </a:solidFill>
              </a:rPr>
              <a:t>Initially we have dataset with </a:t>
            </a:r>
            <a:r>
              <a:rPr b="1" lang="en" sz="1500">
                <a:solidFill>
                  <a:srgbClr val="000000"/>
                </a:solidFill>
              </a:rPr>
              <a:t>11 features</a:t>
            </a:r>
            <a:r>
              <a:rPr lang="en" sz="1500">
                <a:solidFill>
                  <a:srgbClr val="000000"/>
                </a:solidFill>
              </a:rPr>
              <a:t> and </a:t>
            </a:r>
            <a:r>
              <a:rPr b="1" lang="en" sz="1500">
                <a:solidFill>
                  <a:srgbClr val="000000"/>
                </a:solidFill>
              </a:rPr>
              <a:t>52310 </a:t>
            </a:r>
            <a:r>
              <a:rPr b="1" lang="en" sz="1500">
                <a:solidFill>
                  <a:srgbClr val="000000"/>
                </a:solidFill>
              </a:rPr>
              <a:t>data points</a:t>
            </a:r>
            <a:r>
              <a:rPr lang="en" sz="1500">
                <a:solidFill>
                  <a:srgbClr val="000000"/>
                </a:solidFill>
              </a:rPr>
              <a:t> in our training dataset and test data of around </a:t>
            </a:r>
            <a:r>
              <a:rPr b="1" lang="en" sz="1500">
                <a:solidFill>
                  <a:srgbClr val="000000"/>
                </a:solidFill>
              </a:rPr>
              <a:t>22421 data points</a:t>
            </a:r>
            <a:r>
              <a:rPr lang="en" sz="1500">
                <a:solidFill>
                  <a:srgbClr val="000000"/>
                </a:solidFill>
              </a:rPr>
              <a:t>.</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No missing Values, Pre-cleaned data</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As we do have </a:t>
            </a:r>
            <a:r>
              <a:rPr b="1" lang="en" sz="1500">
                <a:solidFill>
                  <a:srgbClr val="000000"/>
                </a:solidFill>
              </a:rPr>
              <a:t>11 features </a:t>
            </a:r>
            <a:r>
              <a:rPr lang="en" sz="1500">
                <a:solidFill>
                  <a:srgbClr val="000000"/>
                </a:solidFill>
              </a:rPr>
              <a:t>from which </a:t>
            </a:r>
            <a:r>
              <a:rPr b="1" lang="en" sz="1500">
                <a:solidFill>
                  <a:srgbClr val="000000"/>
                </a:solidFill>
              </a:rPr>
              <a:t>Agency has 16 different categories</a:t>
            </a:r>
            <a:r>
              <a:rPr lang="en" sz="1500">
                <a:solidFill>
                  <a:srgbClr val="000000"/>
                </a:solidFill>
              </a:rPr>
              <a:t> and </a:t>
            </a:r>
            <a:r>
              <a:rPr b="1" lang="en" sz="1500">
                <a:solidFill>
                  <a:srgbClr val="000000"/>
                </a:solidFill>
              </a:rPr>
              <a:t>Destination has 97 different categories</a:t>
            </a:r>
            <a:r>
              <a:rPr lang="en" sz="1500">
                <a:solidFill>
                  <a:srgbClr val="000000"/>
                </a:solidFill>
              </a:rPr>
              <a:t> so we created 2 new KPIs .</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Sorted Agency </a:t>
            </a:r>
            <a:r>
              <a:rPr lang="en" sz="1500">
                <a:solidFill>
                  <a:srgbClr val="000000"/>
                </a:solidFill>
              </a:rPr>
              <a:t>according to net sales. Agency with highest net sales at the top followed by others.</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C2B,EPX,CWT,JZI &amp; LWC</a:t>
            </a:r>
            <a:r>
              <a:rPr lang="en" sz="1500">
                <a:solidFill>
                  <a:srgbClr val="000000"/>
                </a:solidFill>
              </a:rPr>
              <a:t> these are the major players. Rest belongs to </a:t>
            </a:r>
            <a:r>
              <a:rPr b="1" lang="en" sz="1500">
                <a:solidFill>
                  <a:srgbClr val="000000"/>
                </a:solidFill>
              </a:rPr>
              <a:t>others</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Countries</a:t>
            </a:r>
            <a:r>
              <a:rPr lang="en" sz="1500">
                <a:solidFill>
                  <a:srgbClr val="000000"/>
                </a:solidFill>
              </a:rPr>
              <a:t> clustered into </a:t>
            </a:r>
            <a:r>
              <a:rPr b="1" lang="en" sz="1500">
                <a:solidFill>
                  <a:srgbClr val="000000"/>
                </a:solidFill>
              </a:rPr>
              <a:t>Continents</a:t>
            </a:r>
            <a:r>
              <a:rPr lang="en" sz="1500">
                <a:solidFill>
                  <a:srgbClr val="000000"/>
                </a:solidFill>
              </a:rPr>
              <a:t>.</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There are some transcontinental countries.</a:t>
            </a:r>
            <a:endParaRPr sz="1500">
              <a:solidFill>
                <a:srgbClr val="000000"/>
              </a:solidFill>
            </a:endParaRPr>
          </a:p>
          <a:p>
            <a:pPr indent="-323850" lvl="0" marL="457200" rtl="0" algn="l">
              <a:spcBef>
                <a:spcPts val="0"/>
              </a:spcBef>
              <a:spcAft>
                <a:spcPts val="0"/>
              </a:spcAft>
              <a:buClr>
                <a:schemeClr val="dk1"/>
              </a:buClr>
              <a:buSzPts val="1500"/>
              <a:buChar char="●"/>
            </a:pPr>
            <a:r>
              <a:rPr lang="en" sz="1500">
                <a:solidFill>
                  <a:schemeClr val="dk1"/>
                </a:solidFill>
              </a:rPr>
              <a:t>In age distribution we found that there were </a:t>
            </a:r>
            <a:r>
              <a:rPr b="1" lang="en" sz="1500">
                <a:solidFill>
                  <a:schemeClr val="dk1"/>
                </a:solidFill>
              </a:rPr>
              <a:t>2 people with age 0</a:t>
            </a:r>
            <a:r>
              <a:rPr lang="en" sz="1500">
                <a:solidFill>
                  <a:schemeClr val="dk1"/>
                </a:solidFill>
              </a:rPr>
              <a:t>.Strange!..</a:t>
            </a:r>
            <a:endParaRPr sz="1500">
              <a:solidFill>
                <a:schemeClr val="dk1"/>
              </a:solidFill>
            </a:endParaRPr>
          </a:p>
          <a:p>
            <a:pPr indent="-323850" lvl="0" marL="457200" rtl="0" algn="l">
              <a:spcBef>
                <a:spcPts val="0"/>
              </a:spcBef>
              <a:spcAft>
                <a:spcPts val="0"/>
              </a:spcAft>
              <a:buClr>
                <a:srgbClr val="000000"/>
              </a:buClr>
              <a:buSzPts val="1500"/>
              <a:buChar char="●"/>
            </a:pPr>
            <a:r>
              <a:rPr lang="en" sz="1500">
                <a:solidFill>
                  <a:schemeClr val="dk1"/>
                </a:solidFill>
              </a:rPr>
              <a:t>737 people with </a:t>
            </a:r>
            <a:r>
              <a:rPr b="1" lang="en" sz="1500">
                <a:solidFill>
                  <a:schemeClr val="dk1"/>
                </a:solidFill>
              </a:rPr>
              <a:t>age more than 100</a:t>
            </a:r>
            <a:r>
              <a:rPr lang="en" sz="1500">
                <a:solidFill>
                  <a:schemeClr val="dk1"/>
                </a:solidFill>
              </a:rPr>
              <a:t> ------&gt; </a:t>
            </a:r>
            <a:r>
              <a:rPr b="1" lang="en" sz="1500">
                <a:solidFill>
                  <a:schemeClr val="dk1"/>
                </a:solidFill>
              </a:rPr>
              <a:t>mean</a:t>
            </a:r>
            <a:r>
              <a:rPr lang="en" sz="1500">
                <a:solidFill>
                  <a:schemeClr val="dk1"/>
                </a:solidFill>
              </a:rPr>
              <a:t> of the </a:t>
            </a:r>
            <a:r>
              <a:rPr b="1" lang="en" sz="1500">
                <a:solidFill>
                  <a:schemeClr val="dk1"/>
                </a:solidFill>
              </a:rPr>
              <a:t>Age column</a:t>
            </a:r>
            <a:r>
              <a:rPr lang="en" sz="1500">
                <a:solidFill>
                  <a:schemeClr val="dk1"/>
                </a:solidFill>
              </a:rPr>
              <a: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Replaced </a:t>
            </a:r>
            <a:r>
              <a:rPr b="1" lang="en" sz="1500">
                <a:solidFill>
                  <a:schemeClr val="dk1"/>
                </a:solidFill>
              </a:rPr>
              <a:t>-ve duration </a:t>
            </a:r>
            <a:r>
              <a:rPr lang="en" sz="1500">
                <a:solidFill>
                  <a:schemeClr val="dk1"/>
                </a:solidFill>
              </a:rPr>
              <a:t>------&gt;</a:t>
            </a:r>
            <a:r>
              <a:rPr b="1" lang="en" sz="1500">
                <a:solidFill>
                  <a:schemeClr val="dk1"/>
                </a:solidFill>
              </a:rPr>
              <a:t> 0</a:t>
            </a:r>
            <a:endParaRPr b="1"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Standard scaled the numeric data</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Labeled encoding</a:t>
            </a:r>
            <a:r>
              <a:rPr lang="en" sz="1500">
                <a:solidFill>
                  <a:schemeClr val="dk1"/>
                </a:solidFill>
              </a:rPr>
              <a:t> and </a:t>
            </a:r>
            <a:r>
              <a:rPr b="1" lang="en" sz="1500">
                <a:solidFill>
                  <a:schemeClr val="dk1"/>
                </a:solidFill>
              </a:rPr>
              <a:t>One hot encoding(Product Names)</a:t>
            </a:r>
            <a:r>
              <a:rPr lang="en" sz="1500">
                <a:solidFill>
                  <a:schemeClr val="dk1"/>
                </a:solidFill>
              </a:rPr>
              <a:t> for categorical data</a:t>
            </a:r>
            <a:endParaRPr sz="1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4" name="Google Shape;194;p31"/>
          <p:cNvSpPr txBox="1"/>
          <p:nvPr/>
        </p:nvSpPr>
        <p:spPr>
          <a:xfrm>
            <a:off x="5438250" y="149700"/>
            <a:ext cx="3197400" cy="205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solidFill>
                  <a:srgbClr val="666666"/>
                </a:solidFill>
                <a:latin typeface="Oswald"/>
                <a:ea typeface="Oswald"/>
                <a:cs typeface="Oswald"/>
                <a:sym typeface="Oswald"/>
              </a:rPr>
              <a:t>Model Building</a:t>
            </a:r>
            <a:endParaRPr b="1" sz="6000">
              <a:solidFill>
                <a:srgbClr val="666666"/>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 name="Shape 59"/>
        <p:cNvGrpSpPr/>
        <p:nvPr/>
      </p:nvGrpSpPr>
      <p:grpSpPr>
        <a:xfrm>
          <a:off x="0" y="0"/>
          <a:ext cx="0" cy="0"/>
          <a:chOff x="0" y="0"/>
          <a:chExt cx="0" cy="0"/>
        </a:xfrm>
      </p:grpSpPr>
      <p:sp>
        <p:nvSpPr>
          <p:cNvPr id="60" name="Google Shape;60;p14"/>
          <p:cNvSpPr txBox="1"/>
          <p:nvPr>
            <p:ph idx="1" type="body"/>
          </p:nvPr>
        </p:nvSpPr>
        <p:spPr>
          <a:xfrm>
            <a:off x="100" y="1043400"/>
            <a:ext cx="9144000" cy="4100100"/>
          </a:xfrm>
          <a:prstGeom prst="rect">
            <a:avLst/>
          </a:prstGeom>
          <a:solidFill>
            <a:srgbClr val="EFEFEF"/>
          </a:solidFill>
        </p:spPr>
        <p:txBody>
          <a:bodyPr anchorCtr="0" anchor="t" bIns="91425" lIns="91425" spcFirstLastPara="1" rIns="91425" wrap="square" tIns="91425">
            <a:noAutofit/>
          </a:bodyPr>
          <a:lstStyle/>
          <a:p>
            <a:pPr indent="-355600" lvl="0" marL="457200" rtl="0" algn="l">
              <a:lnSpc>
                <a:spcPct val="95000"/>
              </a:lnSpc>
              <a:spcBef>
                <a:spcPts val="0"/>
              </a:spcBef>
              <a:spcAft>
                <a:spcPts val="0"/>
              </a:spcAft>
              <a:buClr>
                <a:schemeClr val="dk1"/>
              </a:buClr>
              <a:buSzPts val="2000"/>
              <a:buFont typeface="Times New Roman"/>
              <a:buChar char="●"/>
            </a:pPr>
            <a:r>
              <a:rPr lang="en" sz="2000">
                <a:solidFill>
                  <a:schemeClr val="dk1"/>
                </a:solidFill>
                <a:highlight>
                  <a:srgbClr val="EFEFEF"/>
                </a:highlight>
                <a:latin typeface="Times New Roman"/>
                <a:ea typeface="Times New Roman"/>
                <a:cs typeface="Times New Roman"/>
                <a:sym typeface="Times New Roman"/>
              </a:rPr>
              <a:t>Many companies selling tickets or travel packages,give consumers the option to purchase travel insurance, also known as travelers insurance.</a:t>
            </a:r>
            <a:endParaRPr sz="2000">
              <a:solidFill>
                <a:schemeClr val="dk1"/>
              </a:solidFill>
              <a:highlight>
                <a:srgbClr val="EFEFEF"/>
              </a:highlight>
              <a:latin typeface="Times New Roman"/>
              <a:ea typeface="Times New Roman"/>
              <a:cs typeface="Times New Roman"/>
              <a:sym typeface="Times New Roman"/>
            </a:endParaRPr>
          </a:p>
          <a:p>
            <a:pPr indent="0" lvl="0" marL="457200" rtl="0" algn="l">
              <a:lnSpc>
                <a:spcPct val="95000"/>
              </a:lnSpc>
              <a:spcBef>
                <a:spcPts val="1200"/>
              </a:spcBef>
              <a:spcAft>
                <a:spcPts val="0"/>
              </a:spcAft>
              <a:buNone/>
            </a:pPr>
            <a:r>
              <a:t/>
            </a:r>
            <a:endParaRPr sz="2000">
              <a:solidFill>
                <a:schemeClr val="dk1"/>
              </a:solidFill>
              <a:highlight>
                <a:srgbClr val="EFEFEF"/>
              </a:highlight>
              <a:latin typeface="Times New Roman"/>
              <a:ea typeface="Times New Roman"/>
              <a:cs typeface="Times New Roman"/>
              <a:sym typeface="Times New Roman"/>
            </a:endParaRPr>
          </a:p>
          <a:p>
            <a:pPr indent="-355600" lvl="0" marL="457200" rtl="0" algn="l">
              <a:lnSpc>
                <a:spcPct val="95000"/>
              </a:lnSpc>
              <a:spcBef>
                <a:spcPts val="1200"/>
              </a:spcBef>
              <a:spcAft>
                <a:spcPts val="0"/>
              </a:spcAft>
              <a:buClr>
                <a:schemeClr val="dk1"/>
              </a:buClr>
              <a:buSzPts val="2000"/>
              <a:buFont typeface="Times New Roman"/>
              <a:buChar char="●"/>
            </a:pPr>
            <a:r>
              <a:rPr lang="en" sz="2000">
                <a:solidFill>
                  <a:schemeClr val="dk1"/>
                </a:solidFill>
                <a:highlight>
                  <a:srgbClr val="EFEFEF"/>
                </a:highlight>
                <a:latin typeface="Times New Roman"/>
                <a:ea typeface="Times New Roman"/>
                <a:cs typeface="Times New Roman"/>
                <a:sym typeface="Times New Roman"/>
              </a:rPr>
              <a:t>Goal of this project is to predict whether insurance policies are claimed or not based on the given features.Travel insurance will have coverage for travelers concerns,including flight delays,trip cancellation or baggage loss.</a:t>
            </a:r>
            <a:endParaRPr sz="2000">
              <a:solidFill>
                <a:schemeClr val="dk1"/>
              </a:solidFill>
              <a:highlight>
                <a:srgbClr val="EFEFEF"/>
              </a:highlight>
              <a:latin typeface="Times New Roman"/>
              <a:ea typeface="Times New Roman"/>
              <a:cs typeface="Times New Roman"/>
              <a:sym typeface="Times New Roman"/>
            </a:endParaRPr>
          </a:p>
          <a:p>
            <a:pPr indent="0" lvl="0" marL="457200" rtl="0" algn="l">
              <a:lnSpc>
                <a:spcPct val="95000"/>
              </a:lnSpc>
              <a:spcBef>
                <a:spcPts val="1200"/>
              </a:spcBef>
              <a:spcAft>
                <a:spcPts val="0"/>
              </a:spcAft>
              <a:buNone/>
            </a:pPr>
            <a:r>
              <a:t/>
            </a:r>
            <a:endParaRPr sz="2000">
              <a:solidFill>
                <a:schemeClr val="dk1"/>
              </a:solidFill>
              <a:highlight>
                <a:srgbClr val="EFEFEF"/>
              </a:highlight>
              <a:latin typeface="Times New Roman"/>
              <a:ea typeface="Times New Roman"/>
              <a:cs typeface="Times New Roman"/>
              <a:sym typeface="Times New Roman"/>
            </a:endParaRPr>
          </a:p>
          <a:p>
            <a:pPr indent="-355600" lvl="0" marL="457200" rtl="0" algn="l">
              <a:lnSpc>
                <a:spcPct val="95000"/>
              </a:lnSpc>
              <a:spcBef>
                <a:spcPts val="1200"/>
              </a:spcBef>
              <a:spcAft>
                <a:spcPts val="0"/>
              </a:spcAft>
              <a:buClr>
                <a:schemeClr val="dk1"/>
              </a:buClr>
              <a:buSzPts val="2000"/>
              <a:buFont typeface="Times New Roman"/>
              <a:buChar char="●"/>
            </a:pPr>
            <a:r>
              <a:rPr lang="en" sz="2000">
                <a:solidFill>
                  <a:schemeClr val="dk1"/>
                </a:solidFill>
                <a:highlight>
                  <a:srgbClr val="EFEFEF"/>
                </a:highlight>
                <a:latin typeface="Times New Roman"/>
                <a:ea typeface="Times New Roman"/>
                <a:cs typeface="Times New Roman"/>
                <a:sym typeface="Times New Roman"/>
              </a:rPr>
              <a:t>Insurance firms take risks on their customers. A very significant part of the insurance sector is risk management. To build profiles of high and low insurance risks, insurers consider almost all the quantifiable factors. </a:t>
            </a:r>
            <a:endParaRPr sz="2000">
              <a:solidFill>
                <a:schemeClr val="dk1"/>
              </a:solidFill>
              <a:highlight>
                <a:srgbClr val="EFEFE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2000">
              <a:solidFill>
                <a:srgbClr val="000000"/>
              </a:solidFill>
              <a:highlight>
                <a:srgbClr val="EFEFEF"/>
              </a:highlight>
              <a:latin typeface="Times New Roman"/>
              <a:ea typeface="Times New Roman"/>
              <a:cs typeface="Times New Roman"/>
              <a:sym typeface="Times New Roman"/>
            </a:endParaRPr>
          </a:p>
        </p:txBody>
      </p:sp>
      <p:sp>
        <p:nvSpPr>
          <p:cNvPr id="61" name="Google Shape;61;p14"/>
          <p:cNvSpPr/>
          <p:nvPr/>
        </p:nvSpPr>
        <p:spPr>
          <a:xfrm>
            <a:off x="100" y="0"/>
            <a:ext cx="9144000" cy="10434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nvSpPr>
        <p:spPr>
          <a:xfrm>
            <a:off x="100" y="199325"/>
            <a:ext cx="5759100" cy="697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 sz="3300">
                <a:solidFill>
                  <a:srgbClr val="FFFFFF"/>
                </a:solidFill>
                <a:latin typeface="Impact"/>
                <a:ea typeface="Impact"/>
                <a:cs typeface="Impact"/>
                <a:sym typeface="Impact"/>
              </a:rPr>
              <a:t>Problem Statement</a:t>
            </a:r>
            <a:endParaRPr b="1" sz="3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0" y="0"/>
            <a:ext cx="9144000" cy="6999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EFEFEF"/>
                </a:solidFill>
              </a:rPr>
              <a:t>Models and Approaches</a:t>
            </a:r>
            <a:endParaRPr b="1">
              <a:solidFill>
                <a:srgbClr val="EFEFEF"/>
              </a:solidFill>
            </a:endParaRPr>
          </a:p>
        </p:txBody>
      </p:sp>
      <p:sp>
        <p:nvSpPr>
          <p:cNvPr id="200" name="Google Shape;200;p32"/>
          <p:cNvSpPr txBox="1"/>
          <p:nvPr>
            <p:ph idx="1" type="body"/>
          </p:nvPr>
        </p:nvSpPr>
        <p:spPr>
          <a:xfrm>
            <a:off x="0" y="699900"/>
            <a:ext cx="9144000" cy="4443600"/>
          </a:xfrm>
          <a:prstGeom prst="rect">
            <a:avLst/>
          </a:prstGeom>
          <a:solidFill>
            <a:srgbClr val="EFEFEF"/>
          </a:solidFill>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solidFill>
                <a:srgbClr val="000000"/>
              </a:solidFill>
            </a:endParaRPr>
          </a:p>
          <a:p>
            <a:pPr indent="0" lvl="0" marL="0" rtl="0" algn="l">
              <a:spcBef>
                <a:spcPts val="1200"/>
              </a:spcBef>
              <a:spcAft>
                <a:spcPts val="0"/>
              </a:spcAft>
              <a:buNone/>
            </a:pPr>
            <a:r>
              <a:rPr lang="en">
                <a:solidFill>
                  <a:srgbClr val="000000"/>
                </a:solidFill>
              </a:rPr>
              <a:t>We tried 6 different models:</a:t>
            </a:r>
            <a:endParaRPr>
              <a:solidFill>
                <a:srgbClr val="000000"/>
              </a:solidFill>
            </a:endParaRPr>
          </a:p>
          <a:p>
            <a:pPr indent="-336550" lvl="0" marL="457200" rtl="0" algn="l">
              <a:spcBef>
                <a:spcPts val="1200"/>
              </a:spcBef>
              <a:spcAft>
                <a:spcPts val="0"/>
              </a:spcAft>
              <a:buClr>
                <a:srgbClr val="000000"/>
              </a:buClr>
              <a:buSzPts val="1700"/>
              <a:buAutoNum type="arabicPeriod"/>
            </a:pPr>
            <a:r>
              <a:rPr lang="en" sz="1700">
                <a:solidFill>
                  <a:srgbClr val="000000"/>
                </a:solidFill>
              </a:rPr>
              <a:t>Logistic Regression</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 sz="1700">
                <a:solidFill>
                  <a:srgbClr val="000000"/>
                </a:solidFill>
              </a:rPr>
              <a:t>Decision Tree</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 sz="1700">
                <a:solidFill>
                  <a:srgbClr val="000000"/>
                </a:solidFill>
              </a:rPr>
              <a:t>Random Forest</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 sz="1700">
                <a:solidFill>
                  <a:srgbClr val="000000"/>
                </a:solidFill>
              </a:rPr>
              <a:t>Bagging Classifier</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 sz="1700">
                <a:solidFill>
                  <a:srgbClr val="000000"/>
                </a:solidFill>
              </a:rPr>
              <a:t>Gradient Boosting </a:t>
            </a:r>
            <a:r>
              <a:rPr lang="en" sz="1700">
                <a:solidFill>
                  <a:srgbClr val="000000"/>
                </a:solidFill>
              </a:rPr>
              <a:t>Classifier</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 sz="1700">
                <a:solidFill>
                  <a:srgbClr val="000000"/>
                </a:solidFill>
              </a:rPr>
              <a:t>XGBoosting </a:t>
            </a:r>
            <a:r>
              <a:rPr lang="en" sz="1700">
                <a:solidFill>
                  <a:srgbClr val="000000"/>
                </a:solidFill>
              </a:rPr>
              <a:t>Classifier</a:t>
            </a:r>
            <a:endParaRPr sz="1700">
              <a:solidFill>
                <a:srgbClr val="000000"/>
              </a:solidFill>
            </a:endParaRPr>
          </a:p>
          <a:p>
            <a:pPr indent="0" lvl="0" marL="0" rtl="0" algn="l">
              <a:spcBef>
                <a:spcPts val="1200"/>
              </a:spcBef>
              <a:spcAft>
                <a:spcPts val="0"/>
              </a:spcAft>
              <a:buNone/>
            </a:pPr>
            <a:r>
              <a:rPr lang="en" sz="1700">
                <a:solidFill>
                  <a:srgbClr val="000000"/>
                </a:solidFill>
              </a:rPr>
              <a:t>We split the data into training and testing data with testing data size being 30%</a:t>
            </a:r>
            <a:endParaRPr sz="1700">
              <a:solidFill>
                <a:srgbClr val="000000"/>
              </a:solidFill>
            </a:endParaRPr>
          </a:p>
          <a:p>
            <a:pPr indent="0" lvl="0" marL="0" rtl="0" algn="l">
              <a:spcBef>
                <a:spcPts val="1200"/>
              </a:spcBef>
              <a:spcAft>
                <a:spcPts val="0"/>
              </a:spcAft>
              <a:buNone/>
            </a:pPr>
            <a:r>
              <a:rPr lang="en" sz="1700">
                <a:solidFill>
                  <a:srgbClr val="000000"/>
                </a:solidFill>
              </a:rPr>
              <a:t>We used Cross Validations = 3 for almost all the hyperparameter tuning parts</a:t>
            </a:r>
            <a:endParaRPr sz="1700">
              <a:solidFill>
                <a:srgbClr val="000000"/>
              </a:solidFill>
            </a:endParaRPr>
          </a:p>
          <a:p>
            <a:pPr indent="0" lvl="0" marL="0" rtl="0" algn="l">
              <a:spcBef>
                <a:spcPts val="1200"/>
              </a:spcBef>
              <a:spcAft>
                <a:spcPts val="0"/>
              </a:spcAft>
              <a:buNone/>
            </a:pPr>
            <a:r>
              <a:rPr lang="en" sz="1700">
                <a:solidFill>
                  <a:srgbClr val="000000"/>
                </a:solidFill>
              </a:rPr>
              <a:t>Major Hyperparameters used for tuning: n_estimators, max_depth, min_leaf_sample, learning_rate, scale_pos_weight, criterion, class_weight </a:t>
            </a:r>
            <a:endParaRPr sz="1700">
              <a:solidFill>
                <a:srgbClr val="000000"/>
              </a:solidFill>
            </a:endParaRPr>
          </a:p>
          <a:p>
            <a:pPr indent="0" lvl="0" marL="0" rtl="0" algn="l">
              <a:spcBef>
                <a:spcPts val="1200"/>
              </a:spcBef>
              <a:spcAft>
                <a:spcPts val="1200"/>
              </a:spcAft>
              <a:buNone/>
            </a:pPr>
            <a:r>
              <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0" y="0"/>
            <a:ext cx="9144000" cy="7257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EFEFEF"/>
                </a:solidFill>
              </a:rPr>
              <a:t>Models and the scores (No data Balancing):</a:t>
            </a:r>
            <a:endParaRPr b="1">
              <a:solidFill>
                <a:srgbClr val="EFEFEF"/>
              </a:solidFill>
            </a:endParaRPr>
          </a:p>
        </p:txBody>
      </p:sp>
      <p:sp>
        <p:nvSpPr>
          <p:cNvPr id="206" name="Google Shape;206;p33"/>
          <p:cNvSpPr txBox="1"/>
          <p:nvPr>
            <p:ph idx="1" type="body"/>
          </p:nvPr>
        </p:nvSpPr>
        <p:spPr>
          <a:xfrm>
            <a:off x="0" y="725700"/>
            <a:ext cx="9144000" cy="4417800"/>
          </a:xfrm>
          <a:prstGeom prst="rect">
            <a:avLst/>
          </a:prstGeom>
          <a:solidFill>
            <a:srgbClr val="EFEFEF"/>
          </a:solidFill>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We first trained the </a:t>
            </a:r>
            <a:r>
              <a:rPr b="1" lang="en">
                <a:solidFill>
                  <a:srgbClr val="000000"/>
                </a:solidFill>
              </a:rPr>
              <a:t>untuned models</a:t>
            </a:r>
            <a:r>
              <a:rPr lang="en">
                <a:solidFill>
                  <a:srgbClr val="000000"/>
                </a:solidFill>
              </a:rPr>
              <a:t> on the training data and then we trained the models by </a:t>
            </a:r>
            <a:r>
              <a:rPr b="1" lang="en">
                <a:solidFill>
                  <a:srgbClr val="000000"/>
                </a:solidFill>
              </a:rPr>
              <a:t>hyperparameter tuning. </a:t>
            </a:r>
            <a:r>
              <a:rPr lang="en">
                <a:solidFill>
                  <a:srgbClr val="000000"/>
                </a:solidFill>
              </a:rPr>
              <a:t>Following are the scores we got for different models we trained the data on:-</a:t>
            </a:r>
            <a:endParaRPr>
              <a:solidFill>
                <a:srgbClr val="000000"/>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7" name="Google Shape;207;p33"/>
          <p:cNvPicPr preferRelativeResize="0"/>
          <p:nvPr/>
        </p:nvPicPr>
        <p:blipFill>
          <a:blip r:embed="rId3">
            <a:alphaModFix/>
          </a:blip>
          <a:stretch>
            <a:fillRect/>
          </a:stretch>
        </p:blipFill>
        <p:spPr>
          <a:xfrm>
            <a:off x="690550" y="1880438"/>
            <a:ext cx="7762875" cy="2619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0" y="0"/>
            <a:ext cx="9144000" cy="6957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EFEFEF"/>
                </a:solidFill>
              </a:rPr>
              <a:t>Models and Scores (Balanced Data):</a:t>
            </a:r>
            <a:r>
              <a:rPr lang="en"/>
              <a:t> </a:t>
            </a:r>
            <a:endParaRPr/>
          </a:p>
        </p:txBody>
      </p:sp>
      <p:sp>
        <p:nvSpPr>
          <p:cNvPr id="213" name="Google Shape;213;p34"/>
          <p:cNvSpPr txBox="1"/>
          <p:nvPr>
            <p:ph idx="1" type="body"/>
          </p:nvPr>
        </p:nvSpPr>
        <p:spPr>
          <a:xfrm>
            <a:off x="0" y="695700"/>
            <a:ext cx="9144000" cy="4447800"/>
          </a:xfrm>
          <a:prstGeom prst="rect">
            <a:avLst/>
          </a:prstGeom>
          <a:solidFill>
            <a:srgbClr val="EFEFEF"/>
          </a:solidFill>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Here we tried balancing the data using three different techniques as </a:t>
            </a:r>
            <a:r>
              <a:rPr b="1" lang="en">
                <a:solidFill>
                  <a:srgbClr val="000000"/>
                </a:solidFill>
              </a:rPr>
              <a:t>Random Under Sampling</a:t>
            </a:r>
            <a:r>
              <a:rPr lang="en">
                <a:solidFill>
                  <a:srgbClr val="000000"/>
                </a:solidFill>
              </a:rPr>
              <a:t>, </a:t>
            </a:r>
            <a:r>
              <a:rPr b="1" lang="en">
                <a:solidFill>
                  <a:srgbClr val="000000"/>
                </a:solidFill>
              </a:rPr>
              <a:t>Random Over Sampling</a:t>
            </a:r>
            <a:r>
              <a:rPr lang="en">
                <a:solidFill>
                  <a:srgbClr val="000000"/>
                </a:solidFill>
              </a:rPr>
              <a:t> and </a:t>
            </a:r>
            <a:r>
              <a:rPr b="1" lang="en">
                <a:solidFill>
                  <a:srgbClr val="000000"/>
                </a:solidFill>
              </a:rPr>
              <a:t>SMOTE</a:t>
            </a:r>
            <a:r>
              <a:rPr lang="en">
                <a:solidFill>
                  <a:srgbClr val="000000"/>
                </a:solidFill>
              </a:rPr>
              <a:t> and here are the scores we achieved:</a:t>
            </a:r>
            <a:endParaRPr>
              <a:solidFill>
                <a:srgbClr val="000000"/>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4" name="Google Shape;214;p34"/>
          <p:cNvPicPr preferRelativeResize="0"/>
          <p:nvPr/>
        </p:nvPicPr>
        <p:blipFill>
          <a:blip r:embed="rId3">
            <a:alphaModFix/>
          </a:blip>
          <a:stretch>
            <a:fillRect/>
          </a:stretch>
        </p:blipFill>
        <p:spPr>
          <a:xfrm>
            <a:off x="311700" y="2269200"/>
            <a:ext cx="8520600" cy="2070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0" y="0"/>
            <a:ext cx="9144000" cy="666000"/>
          </a:xfrm>
          <a:prstGeom prst="rect">
            <a:avLst/>
          </a:prstGeom>
          <a:solidFill>
            <a:srgbClr val="0B5394"/>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FEFEF"/>
                </a:solidFill>
              </a:rPr>
              <a:t>Final Results:</a:t>
            </a:r>
            <a:endParaRPr b="1">
              <a:solidFill>
                <a:srgbClr val="EFEFEF"/>
              </a:solidFill>
            </a:endParaRPr>
          </a:p>
          <a:p>
            <a:pPr indent="0" lvl="0" marL="0" rtl="0" algn="l">
              <a:spcBef>
                <a:spcPts val="0"/>
              </a:spcBef>
              <a:spcAft>
                <a:spcPts val="0"/>
              </a:spcAft>
              <a:buNone/>
            </a:pPr>
            <a:r>
              <a:t/>
            </a:r>
            <a:endParaRPr/>
          </a:p>
        </p:txBody>
      </p:sp>
      <p:sp>
        <p:nvSpPr>
          <p:cNvPr id="220" name="Google Shape;220;p35"/>
          <p:cNvSpPr txBox="1"/>
          <p:nvPr>
            <p:ph idx="1" type="body"/>
          </p:nvPr>
        </p:nvSpPr>
        <p:spPr>
          <a:xfrm>
            <a:off x="0" y="666000"/>
            <a:ext cx="9144000" cy="4477500"/>
          </a:xfrm>
          <a:prstGeom prst="rect">
            <a:avLst/>
          </a:prstGeom>
          <a:solidFill>
            <a:srgbClr val="EFEFEF"/>
          </a:solidFill>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b="1" lang="en">
                <a:solidFill>
                  <a:srgbClr val="000000"/>
                </a:solidFill>
              </a:rPr>
              <a:t>Gradient Boosting Classifier</a:t>
            </a:r>
            <a:r>
              <a:rPr lang="en">
                <a:solidFill>
                  <a:srgbClr val="000000"/>
                </a:solidFill>
              </a:rPr>
              <a:t> </a:t>
            </a:r>
            <a:r>
              <a:rPr b="1" lang="en">
                <a:solidFill>
                  <a:srgbClr val="000000"/>
                </a:solidFill>
              </a:rPr>
              <a:t>without any data balancing</a:t>
            </a:r>
            <a:r>
              <a:rPr lang="en">
                <a:solidFill>
                  <a:srgbClr val="000000"/>
                </a:solidFill>
              </a:rPr>
              <a:t> and </a:t>
            </a:r>
            <a:r>
              <a:rPr b="1" lang="en">
                <a:solidFill>
                  <a:srgbClr val="000000"/>
                </a:solidFill>
              </a:rPr>
              <a:t>n_estimators=80, learning_rate=0.01, max_depth=5</a:t>
            </a:r>
            <a:endParaRPr b="1">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Problem - F1 score is </a:t>
            </a:r>
            <a:r>
              <a:rPr b="1" lang="en">
                <a:solidFill>
                  <a:srgbClr val="000000"/>
                </a:solidFill>
              </a:rPr>
              <a:t>0.17</a:t>
            </a:r>
            <a:endParaRPr b="1">
              <a:solidFill>
                <a:srgbClr val="000000"/>
              </a:solidFill>
            </a:endParaRPr>
          </a:p>
          <a:p>
            <a:pPr indent="-342900" lvl="0" marL="457200" rtl="0" algn="l">
              <a:spcBef>
                <a:spcPts val="0"/>
              </a:spcBef>
              <a:spcAft>
                <a:spcPts val="0"/>
              </a:spcAft>
              <a:buClr>
                <a:srgbClr val="000000"/>
              </a:buClr>
              <a:buSzPts val="1800"/>
              <a:buChar char="●"/>
            </a:pPr>
            <a:r>
              <a:rPr lang="en">
                <a:solidFill>
                  <a:schemeClr val="dk1"/>
                </a:solidFill>
              </a:rPr>
              <a:t>Gradient Boosting is a greedy algorithm, it overfits the data quickly and that might be the case here.</a:t>
            </a:r>
            <a:endParaRPr b="1">
              <a:solidFill>
                <a:srgbClr val="000000"/>
              </a:solidFill>
            </a:endParaRPr>
          </a:p>
          <a:p>
            <a:pPr indent="-342900" lvl="0" marL="457200" rtl="0" algn="l">
              <a:spcBef>
                <a:spcPts val="0"/>
              </a:spcBef>
              <a:spcAft>
                <a:spcPts val="0"/>
              </a:spcAft>
              <a:buClr>
                <a:srgbClr val="000000"/>
              </a:buClr>
              <a:buSzPts val="1800"/>
              <a:buChar char="●"/>
            </a:pPr>
            <a:r>
              <a:rPr lang="en">
                <a:solidFill>
                  <a:schemeClr val="dk1"/>
                </a:solidFill>
              </a:rPr>
              <a:t>After data balancing and XGBoost is our best bet. This is the </a:t>
            </a:r>
            <a:r>
              <a:rPr lang="en">
                <a:solidFill>
                  <a:srgbClr val="000000"/>
                </a:solidFill>
              </a:rPr>
              <a:t>m</a:t>
            </a:r>
            <a:r>
              <a:rPr lang="en">
                <a:solidFill>
                  <a:srgbClr val="000000"/>
                </a:solidFill>
              </a:rPr>
              <a:t>odel which supposedly going to have high F1 score and has </a:t>
            </a:r>
            <a:r>
              <a:rPr b="1" lang="en">
                <a:solidFill>
                  <a:srgbClr val="000000"/>
                </a:solidFill>
              </a:rPr>
              <a:t>precision score around 0.95</a:t>
            </a:r>
            <a:r>
              <a:rPr lang="en">
                <a:solidFill>
                  <a:srgbClr val="000000"/>
                </a:solidFill>
              </a:rPr>
              <a:t> after data balancing by Random Oversampling.</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126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EPX                                         C2B</a:t>
            </a:r>
            <a:endParaRPr/>
          </a:p>
        </p:txBody>
      </p:sp>
      <p:pic>
        <p:nvPicPr>
          <p:cNvPr id="226" name="Google Shape;226;p36"/>
          <p:cNvPicPr preferRelativeResize="0"/>
          <p:nvPr/>
        </p:nvPicPr>
        <p:blipFill>
          <a:blip r:embed="rId3">
            <a:alphaModFix/>
          </a:blip>
          <a:stretch>
            <a:fillRect/>
          </a:stretch>
        </p:blipFill>
        <p:spPr>
          <a:xfrm>
            <a:off x="4507600" y="626450"/>
            <a:ext cx="4581449" cy="4517050"/>
          </a:xfrm>
          <a:prstGeom prst="rect">
            <a:avLst/>
          </a:prstGeom>
          <a:noFill/>
          <a:ln>
            <a:noFill/>
          </a:ln>
        </p:spPr>
      </p:pic>
      <p:pic>
        <p:nvPicPr>
          <p:cNvPr id="227" name="Google Shape;227;p36"/>
          <p:cNvPicPr preferRelativeResize="0"/>
          <p:nvPr/>
        </p:nvPicPr>
        <p:blipFill>
          <a:blip r:embed="rId4">
            <a:alphaModFix/>
          </a:blip>
          <a:stretch>
            <a:fillRect/>
          </a:stretch>
        </p:blipFill>
        <p:spPr>
          <a:xfrm>
            <a:off x="0" y="699000"/>
            <a:ext cx="4507601" cy="41918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0" y="0"/>
            <a:ext cx="9144000" cy="616500"/>
          </a:xfrm>
          <a:prstGeom prst="rect">
            <a:avLst/>
          </a:prstGeom>
          <a:solidFill>
            <a:srgbClr val="0B5394"/>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5483"/>
              <a:buFont typeface="Arial"/>
              <a:buNone/>
            </a:pPr>
            <a:r>
              <a:rPr b="1" lang="en" sz="3100">
                <a:solidFill>
                  <a:srgbClr val="EFEFEF"/>
                </a:solidFill>
                <a:latin typeface="Nunito"/>
                <a:ea typeface="Nunito"/>
                <a:cs typeface="Nunito"/>
                <a:sym typeface="Nunito"/>
              </a:rPr>
              <a:t>Insights &amp; Decisions</a:t>
            </a:r>
            <a:endParaRPr b="1" sz="3100">
              <a:solidFill>
                <a:srgbClr val="EFEFEF"/>
              </a:solidFill>
              <a:latin typeface="Nunito"/>
              <a:ea typeface="Nunito"/>
              <a:cs typeface="Nunito"/>
              <a:sym typeface="Nunito"/>
            </a:endParaRPr>
          </a:p>
          <a:p>
            <a:pPr indent="0" lvl="0" marL="0" rtl="0" algn="l">
              <a:spcBef>
                <a:spcPts val="0"/>
              </a:spcBef>
              <a:spcAft>
                <a:spcPts val="0"/>
              </a:spcAft>
              <a:buNone/>
            </a:pPr>
            <a:r>
              <a:t/>
            </a:r>
            <a:endParaRPr/>
          </a:p>
        </p:txBody>
      </p:sp>
      <p:sp>
        <p:nvSpPr>
          <p:cNvPr id="233" name="Google Shape;233;p37"/>
          <p:cNvSpPr txBox="1"/>
          <p:nvPr>
            <p:ph idx="1" type="body"/>
          </p:nvPr>
        </p:nvSpPr>
        <p:spPr>
          <a:xfrm>
            <a:off x="0" y="616500"/>
            <a:ext cx="9144000" cy="4527000"/>
          </a:xfrm>
          <a:prstGeom prst="rect">
            <a:avLst/>
          </a:prstGeom>
          <a:solidFill>
            <a:srgbClr val="EFEFEF"/>
          </a:solidFill>
        </p:spPr>
        <p:txBody>
          <a:bodyPr anchorCtr="0" anchor="t" bIns="91425" lIns="91425" spcFirstLastPara="1" rIns="91425" wrap="square" tIns="91425">
            <a:normAutofit fontScale="62500"/>
          </a:bodyPr>
          <a:lstStyle/>
          <a:p>
            <a:pPr indent="-341709" lvl="0" marL="457200" rtl="0" algn="l">
              <a:lnSpc>
                <a:spcPct val="100000"/>
              </a:lnSpc>
              <a:spcBef>
                <a:spcPts val="1400"/>
              </a:spcBef>
              <a:spcAft>
                <a:spcPts val="0"/>
              </a:spcAft>
              <a:buClr>
                <a:srgbClr val="292929"/>
              </a:buClr>
              <a:buSzPct val="100000"/>
              <a:buFont typeface="Times New Roman"/>
              <a:buChar char="●"/>
            </a:pPr>
            <a:r>
              <a:rPr lang="en" sz="2850">
                <a:solidFill>
                  <a:srgbClr val="292929"/>
                </a:solidFill>
                <a:highlight>
                  <a:srgbClr val="EFEFEF"/>
                </a:highlight>
                <a:latin typeface="Times New Roman"/>
                <a:ea typeface="Times New Roman"/>
                <a:cs typeface="Times New Roman"/>
                <a:sym typeface="Times New Roman"/>
              </a:rPr>
              <a:t>The largest share of net sales for travel agency shows that they have a huge customer base when compared to airline agencies but still their average sales is lower than that of airline agency. So they should focus more on acquiring customers who opt for airline insurance.</a:t>
            </a:r>
            <a:endParaRPr sz="2850">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sz="2850">
              <a:solidFill>
                <a:srgbClr val="292929"/>
              </a:solidFill>
              <a:highlight>
                <a:srgbClr val="EFEFEF"/>
              </a:highlight>
              <a:latin typeface="Times New Roman"/>
              <a:ea typeface="Times New Roman"/>
              <a:cs typeface="Times New Roman"/>
              <a:sym typeface="Times New Roman"/>
            </a:endParaRPr>
          </a:p>
          <a:p>
            <a:pPr indent="-341709" lvl="0" marL="457200" rtl="0" algn="l">
              <a:lnSpc>
                <a:spcPct val="100000"/>
              </a:lnSpc>
              <a:spcBef>
                <a:spcPts val="1400"/>
              </a:spcBef>
              <a:spcAft>
                <a:spcPts val="0"/>
              </a:spcAft>
              <a:buClr>
                <a:srgbClr val="292929"/>
              </a:buClr>
              <a:buSzPct val="100000"/>
              <a:buFont typeface="Times New Roman"/>
              <a:buChar char="●"/>
            </a:pPr>
            <a:r>
              <a:rPr lang="en" sz="2850">
                <a:solidFill>
                  <a:srgbClr val="292929"/>
                </a:solidFill>
                <a:highlight>
                  <a:srgbClr val="EFEFEF"/>
                </a:highlight>
                <a:latin typeface="Times New Roman"/>
                <a:ea typeface="Times New Roman"/>
                <a:cs typeface="Times New Roman"/>
                <a:sym typeface="Times New Roman"/>
              </a:rPr>
              <a:t>For both airline and travel agency only few of the products generates maximum of their revenue so either they can drop the low performing products or they need to revisit their product portfolio to do some needful changes so that it can attract more customers.</a:t>
            </a:r>
            <a:endParaRPr sz="2850">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sz="2850">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sz="2850">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sz="2850">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sz="2850">
              <a:solidFill>
                <a:srgbClr val="292929"/>
              </a:solidFill>
              <a:highlight>
                <a:srgbClr val="EFEFEF"/>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9" name="Google Shape;23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40" name="Google Shape;240;p38"/>
          <p:cNvSpPr txBox="1"/>
          <p:nvPr>
            <p:ph type="title"/>
          </p:nvPr>
        </p:nvSpPr>
        <p:spPr>
          <a:xfrm>
            <a:off x="0" y="0"/>
            <a:ext cx="9144000" cy="616500"/>
          </a:xfrm>
          <a:prstGeom prst="rect">
            <a:avLst/>
          </a:prstGeom>
          <a:solidFill>
            <a:srgbClr val="0B5394"/>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5483"/>
              <a:buFont typeface="Arial"/>
              <a:buNone/>
            </a:pPr>
            <a:r>
              <a:rPr b="1" lang="en" sz="3100">
                <a:solidFill>
                  <a:srgbClr val="EFEFEF"/>
                </a:solidFill>
                <a:latin typeface="Nunito"/>
                <a:ea typeface="Nunito"/>
                <a:cs typeface="Nunito"/>
                <a:sym typeface="Nunito"/>
              </a:rPr>
              <a:t>Insights &amp; Decisions</a:t>
            </a:r>
            <a:endParaRPr b="1" sz="3100">
              <a:solidFill>
                <a:srgbClr val="EFEFEF"/>
              </a:solidFill>
              <a:latin typeface="Nunito"/>
              <a:ea typeface="Nunito"/>
              <a:cs typeface="Nunito"/>
              <a:sym typeface="Nunito"/>
            </a:endParaRPr>
          </a:p>
          <a:p>
            <a:pPr indent="0" lvl="0" marL="0" rtl="0" algn="l">
              <a:spcBef>
                <a:spcPts val="0"/>
              </a:spcBef>
              <a:spcAft>
                <a:spcPts val="0"/>
              </a:spcAft>
              <a:buNone/>
            </a:pPr>
            <a:r>
              <a:t/>
            </a:r>
            <a:endParaRPr/>
          </a:p>
        </p:txBody>
      </p:sp>
      <p:sp>
        <p:nvSpPr>
          <p:cNvPr id="241" name="Google Shape;241;p38"/>
          <p:cNvSpPr txBox="1"/>
          <p:nvPr>
            <p:ph idx="1" type="body"/>
          </p:nvPr>
        </p:nvSpPr>
        <p:spPr>
          <a:xfrm>
            <a:off x="0" y="616500"/>
            <a:ext cx="9144000" cy="4527000"/>
          </a:xfrm>
          <a:prstGeom prst="rect">
            <a:avLst/>
          </a:prstGeom>
          <a:solidFill>
            <a:srgbClr val="EFEFEF"/>
          </a:solidFill>
        </p:spPr>
        <p:txBody>
          <a:bodyPr anchorCtr="0" anchor="t" bIns="91425" lIns="91425" spcFirstLastPara="1" rIns="91425" wrap="square" tIns="91425">
            <a:normAutofit/>
          </a:bodyPr>
          <a:lstStyle/>
          <a:p>
            <a:pPr indent="-342900" lvl="0" marL="457200" rtl="0" algn="l">
              <a:lnSpc>
                <a:spcPct val="100000"/>
              </a:lnSpc>
              <a:spcBef>
                <a:spcPts val="1400"/>
              </a:spcBef>
              <a:spcAft>
                <a:spcPts val="0"/>
              </a:spcAft>
              <a:buClr>
                <a:srgbClr val="292929"/>
              </a:buClr>
              <a:buSzPts val="1800"/>
              <a:buFont typeface="Times New Roman"/>
              <a:buChar char="●"/>
            </a:pPr>
            <a:r>
              <a:rPr lang="en">
                <a:solidFill>
                  <a:srgbClr val="292929"/>
                </a:solidFill>
                <a:highlight>
                  <a:srgbClr val="EFEFEF"/>
                </a:highlight>
                <a:latin typeface="Times New Roman"/>
                <a:ea typeface="Times New Roman"/>
                <a:cs typeface="Times New Roman"/>
                <a:sym typeface="Times New Roman"/>
              </a:rPr>
              <a:t>In spite of being the ruler of the market in terms of number of customers, EPX has 2nd best Net sales, from this we might conclude that the premium offered by EPX might be lesser as compared to the C2B which has the highest Net Sales but lesser number of customers as compared to EPX</a:t>
            </a:r>
            <a:endParaRPr>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a:solidFill>
                <a:srgbClr val="292929"/>
              </a:solidFill>
              <a:highlight>
                <a:srgbClr val="EFEFEF"/>
              </a:highlight>
              <a:latin typeface="Times New Roman"/>
              <a:ea typeface="Times New Roman"/>
              <a:cs typeface="Times New Roman"/>
              <a:sym typeface="Times New Roman"/>
            </a:endParaRPr>
          </a:p>
          <a:p>
            <a:pPr indent="-342900" lvl="0" marL="457200" rtl="0" algn="l">
              <a:lnSpc>
                <a:spcPct val="100000"/>
              </a:lnSpc>
              <a:spcBef>
                <a:spcPts val="1400"/>
              </a:spcBef>
              <a:spcAft>
                <a:spcPts val="0"/>
              </a:spcAft>
              <a:buClr>
                <a:srgbClr val="292929"/>
              </a:buClr>
              <a:buSzPts val="1800"/>
              <a:buFont typeface="Times New Roman"/>
              <a:buChar char="●"/>
            </a:pPr>
            <a:r>
              <a:rPr lang="en">
                <a:solidFill>
                  <a:srgbClr val="292929"/>
                </a:solidFill>
                <a:highlight>
                  <a:srgbClr val="EFEFEF"/>
                </a:highlight>
                <a:latin typeface="Times New Roman"/>
                <a:ea typeface="Times New Roman"/>
                <a:cs typeface="Times New Roman"/>
                <a:sym typeface="Times New Roman"/>
              </a:rPr>
              <a:t>From the graphs of ‘product names vs claim counts’ we can observe that the major product plans of EPX have lesser claims to non claims cases but, in the case of C2B the number of claims to non claims cases is higher</a:t>
            </a:r>
            <a:endParaRPr>
              <a:solidFill>
                <a:srgbClr val="292929"/>
              </a:solidFill>
              <a:highlight>
                <a:srgbClr val="EFEFEF"/>
              </a:highlight>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t/>
            </a:r>
            <a:endParaRPr>
              <a:solidFill>
                <a:srgbClr val="292929"/>
              </a:solidFill>
              <a:highlight>
                <a:srgbClr val="EFEFEF"/>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0" y="0"/>
            <a:ext cx="9144000" cy="572700"/>
          </a:xfrm>
          <a:prstGeom prst="rect">
            <a:avLst/>
          </a:prstGeom>
          <a:solidFill>
            <a:srgbClr val="0B5394"/>
          </a:solidFill>
        </p:spPr>
        <p:txBody>
          <a:bodyPr anchorCtr="0" anchor="t" bIns="91425" lIns="91425" spcFirstLastPara="1" rIns="91425" wrap="square" tIns="91425">
            <a:normAutofit fontScale="90000"/>
          </a:bodyPr>
          <a:lstStyle/>
          <a:p>
            <a:pPr indent="0" lvl="0" marL="0" rtl="0" algn="just">
              <a:spcBef>
                <a:spcPts val="0"/>
              </a:spcBef>
              <a:spcAft>
                <a:spcPts val="0"/>
              </a:spcAft>
              <a:buNone/>
            </a:pPr>
            <a:r>
              <a:rPr b="1" lang="en">
                <a:solidFill>
                  <a:srgbClr val="EFEFEF"/>
                </a:solidFill>
                <a:latin typeface="Impact"/>
                <a:ea typeface="Impact"/>
                <a:cs typeface="Impact"/>
                <a:sym typeface="Impact"/>
              </a:rPr>
              <a:t>Other Related Problem</a:t>
            </a:r>
            <a:endParaRPr b="1">
              <a:solidFill>
                <a:srgbClr val="EFEFEF"/>
              </a:solidFill>
              <a:latin typeface="Impact"/>
              <a:ea typeface="Impact"/>
              <a:cs typeface="Impact"/>
              <a:sym typeface="Impact"/>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After this stage when an insurance company has to decide whether a claim is legitimate or not, there might be problems here</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If a claim is misclassified then company loses money. It is giving money to a customer who in fact doesn’t deserve it</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In the other case it denies money to someone whose claim is legitimate and that customer might sue the insurance company on the solid grounds</a:t>
            </a:r>
            <a:endParaRPr>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11">
                <a:solidFill>
                  <a:srgbClr val="FFFFFF"/>
                </a:solidFill>
              </a:rPr>
              <a:t>Who are Stakeholders? Who will benefit from the findings?</a:t>
            </a:r>
            <a:endParaRPr b="1" sz="1350">
              <a:highlight>
                <a:srgbClr val="FFFFFF"/>
              </a:highlight>
            </a:endParaRPr>
          </a:p>
          <a:p>
            <a:pPr indent="0" lvl="0" marL="0" rtl="0" algn="l">
              <a:spcBef>
                <a:spcPts val="0"/>
              </a:spcBef>
              <a:spcAft>
                <a:spcPts val="0"/>
              </a:spcAft>
              <a:buSzPts val="990"/>
              <a:buNone/>
            </a:pPr>
            <a:r>
              <a:rPr b="1" lang="en" sz="3011">
                <a:solidFill>
                  <a:srgbClr val="FFFFFF"/>
                </a:solidFill>
              </a:rPr>
              <a:t> </a:t>
            </a:r>
            <a:endParaRPr b="1" sz="3011">
              <a:solidFill>
                <a:srgbClr val="FFFFFF"/>
              </a:solidFill>
            </a:endParaRPr>
          </a:p>
        </p:txBody>
      </p:sp>
      <p:sp>
        <p:nvSpPr>
          <p:cNvPr id="74" name="Google Shape;74;p16"/>
          <p:cNvSpPr txBox="1"/>
          <p:nvPr>
            <p:ph idx="1" type="body"/>
          </p:nvPr>
        </p:nvSpPr>
        <p:spPr>
          <a:xfrm>
            <a:off x="0" y="1017800"/>
            <a:ext cx="4110900" cy="4125900"/>
          </a:xfrm>
          <a:prstGeom prst="rect">
            <a:avLst/>
          </a:prstGeom>
          <a:solidFill>
            <a:srgbClr val="D9D9D9"/>
          </a:solidFill>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Char char="●"/>
            </a:pPr>
            <a:r>
              <a:rPr lang="en" sz="1500">
                <a:solidFill>
                  <a:srgbClr val="000000"/>
                </a:solidFill>
              </a:rPr>
              <a:t>Insurance Underwriter</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Head of claim Department</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Head of Marketing Department</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Head of Finance Department</a:t>
            </a:r>
            <a:endParaRPr sz="1500">
              <a:solidFill>
                <a:srgbClr val="000000"/>
              </a:solidFill>
            </a:endParaRPr>
          </a:p>
          <a:p>
            <a:pPr indent="0" lvl="0" marL="0" rtl="0" algn="l">
              <a:spcBef>
                <a:spcPts val="1200"/>
              </a:spcBef>
              <a:spcAft>
                <a:spcPts val="1200"/>
              </a:spcAft>
              <a:buNone/>
            </a:pPr>
            <a:r>
              <a:t/>
            </a:r>
            <a:endParaRPr sz="1500">
              <a:solidFill>
                <a:srgbClr val="000000"/>
              </a:solidFill>
            </a:endParaRPr>
          </a:p>
        </p:txBody>
      </p:sp>
      <p:pic>
        <p:nvPicPr>
          <p:cNvPr id="75" name="Google Shape;75;p16"/>
          <p:cNvPicPr preferRelativeResize="0"/>
          <p:nvPr/>
        </p:nvPicPr>
        <p:blipFill>
          <a:blip r:embed="rId3">
            <a:alphaModFix/>
          </a:blip>
          <a:stretch>
            <a:fillRect/>
          </a:stretch>
        </p:blipFill>
        <p:spPr>
          <a:xfrm>
            <a:off x="4110950" y="1017725"/>
            <a:ext cx="5033049" cy="41257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0" y="0"/>
            <a:ext cx="9144000" cy="572700"/>
          </a:xfrm>
          <a:prstGeom prst="rect">
            <a:avLst/>
          </a:prstGeom>
          <a:solidFill>
            <a:srgbClr val="0B5394"/>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EFEFEF"/>
                </a:solidFill>
              </a:rPr>
              <a:t>Example</a:t>
            </a:r>
            <a:endParaRPr b="1" sz="3020">
              <a:solidFill>
                <a:srgbClr val="EFEFEF"/>
              </a:solidFill>
            </a:endParaRPr>
          </a:p>
        </p:txBody>
      </p:sp>
      <p:pic>
        <p:nvPicPr>
          <p:cNvPr id="81" name="Google Shape;81;p17"/>
          <p:cNvPicPr preferRelativeResize="0"/>
          <p:nvPr/>
        </p:nvPicPr>
        <p:blipFill>
          <a:blip r:embed="rId3">
            <a:alphaModFix/>
          </a:blip>
          <a:stretch>
            <a:fillRect/>
          </a:stretch>
        </p:blipFill>
        <p:spPr>
          <a:xfrm>
            <a:off x="1866900" y="581025"/>
            <a:ext cx="5715000" cy="4523475"/>
          </a:xfrm>
          <a:prstGeom prst="rect">
            <a:avLst/>
          </a:prstGeom>
          <a:noFill/>
          <a:ln>
            <a:noFill/>
          </a:ln>
        </p:spPr>
      </p:pic>
      <p:sp>
        <p:nvSpPr>
          <p:cNvPr id="82" name="Google Shape;82;p17"/>
          <p:cNvSpPr txBox="1"/>
          <p:nvPr/>
        </p:nvSpPr>
        <p:spPr>
          <a:xfrm>
            <a:off x="5833275" y="3792300"/>
            <a:ext cx="3141900" cy="9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6FA8DC"/>
                </a:solidFill>
              </a:rPr>
              <a:t>High risk</a:t>
            </a:r>
            <a:endParaRPr b="1" sz="2500">
              <a:solidFill>
                <a:srgbClr val="6FA8DC"/>
              </a:solidFill>
            </a:endParaRPr>
          </a:p>
          <a:p>
            <a:pPr indent="0" lvl="0" marL="0" rtl="0" algn="l">
              <a:spcBef>
                <a:spcPts val="0"/>
              </a:spcBef>
              <a:spcAft>
                <a:spcPts val="0"/>
              </a:spcAft>
              <a:buNone/>
            </a:pPr>
            <a:r>
              <a:rPr b="1" lang="en" sz="2500">
                <a:solidFill>
                  <a:srgbClr val="6FA8DC"/>
                </a:solidFill>
              </a:rPr>
              <a:t>High premium</a:t>
            </a:r>
            <a:endParaRPr b="1" sz="2500">
              <a:solidFill>
                <a:srgbClr val="6FA8DC"/>
              </a:solidFill>
            </a:endParaRPr>
          </a:p>
        </p:txBody>
      </p:sp>
      <p:sp>
        <p:nvSpPr>
          <p:cNvPr id="83" name="Google Shape;83;p17"/>
          <p:cNvSpPr txBox="1"/>
          <p:nvPr/>
        </p:nvSpPr>
        <p:spPr>
          <a:xfrm>
            <a:off x="1624300" y="572700"/>
            <a:ext cx="1757400" cy="135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1155CC"/>
                </a:solidFill>
              </a:rPr>
              <a:t>Low Risk</a:t>
            </a:r>
            <a:endParaRPr b="1" sz="2500">
              <a:solidFill>
                <a:srgbClr val="1155CC"/>
              </a:solidFill>
            </a:endParaRPr>
          </a:p>
          <a:p>
            <a:pPr indent="0" lvl="0" marL="0" rtl="0" algn="l">
              <a:spcBef>
                <a:spcPts val="0"/>
              </a:spcBef>
              <a:spcAft>
                <a:spcPts val="0"/>
              </a:spcAft>
              <a:buNone/>
            </a:pPr>
            <a:r>
              <a:rPr b="1" lang="en" sz="2500">
                <a:solidFill>
                  <a:srgbClr val="1155CC"/>
                </a:solidFill>
              </a:rPr>
              <a:t>affordable premium</a:t>
            </a:r>
            <a:endParaRPr b="1" sz="250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0" y="0"/>
            <a:ext cx="9144002" cy="4538525"/>
          </a:xfrm>
          <a:prstGeom prst="rect">
            <a:avLst/>
          </a:prstGeom>
          <a:noFill/>
          <a:ln>
            <a:noFill/>
          </a:ln>
        </p:spPr>
      </p:pic>
      <p:sp>
        <p:nvSpPr>
          <p:cNvPr id="89" name="Google Shape;89;p18"/>
          <p:cNvSpPr/>
          <p:nvPr/>
        </p:nvSpPr>
        <p:spPr>
          <a:xfrm>
            <a:off x="6800" y="4250575"/>
            <a:ext cx="9144000" cy="873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EFEFEF"/>
                </a:solidFill>
              </a:rPr>
              <a:t>Exploratory Data Analysis</a:t>
            </a:r>
            <a:endParaRPr b="1" sz="4000">
              <a:solidFill>
                <a:srgbClr val="EFEFE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0" y="0"/>
            <a:ext cx="9144000" cy="572700"/>
          </a:xfrm>
          <a:prstGeom prst="rect">
            <a:avLst/>
          </a:prstGeom>
          <a:solidFill>
            <a:srgbClr val="0B539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                            </a:t>
            </a:r>
            <a:r>
              <a:rPr b="1" lang="en" sz="3000">
                <a:solidFill>
                  <a:schemeClr val="lt1"/>
                </a:solidFill>
              </a:rPr>
              <a:t>Dataset Description</a:t>
            </a:r>
            <a:endParaRPr b="1">
              <a:solidFill>
                <a:srgbClr val="FFFFFF"/>
              </a:solidFill>
              <a:highlight>
                <a:srgbClr val="0B5394"/>
              </a:highlight>
            </a:endParaRPr>
          </a:p>
        </p:txBody>
      </p:sp>
      <p:graphicFrame>
        <p:nvGraphicFramePr>
          <p:cNvPr id="95" name="Google Shape;95;p19"/>
          <p:cNvGraphicFramePr/>
          <p:nvPr/>
        </p:nvGraphicFramePr>
        <p:xfrm>
          <a:off x="-12" y="1315278"/>
          <a:ext cx="3000000" cy="3000000"/>
        </p:xfrm>
        <a:graphic>
          <a:graphicData uri="http://schemas.openxmlformats.org/drawingml/2006/table">
            <a:tbl>
              <a:tblPr>
                <a:noFill/>
                <a:tableStyleId>{4F3070CF-ECF4-4947-90CC-CD078848835F}</a:tableStyleId>
              </a:tblPr>
              <a:tblGrid>
                <a:gridCol w="3141900"/>
                <a:gridCol w="3636550"/>
                <a:gridCol w="2365550"/>
              </a:tblGrid>
              <a:tr h="4217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Feature Name </a:t>
                      </a:r>
                      <a:endParaRPr b="1" sz="1100">
                        <a:solidFill>
                          <a:schemeClr val="dk1"/>
                        </a:solidFill>
                        <a:highlight>
                          <a:srgbClr val="FCE5CD"/>
                        </a:highlight>
                        <a:latin typeface="Roboto"/>
                        <a:ea typeface="Roboto"/>
                        <a:cs typeface="Roboto"/>
                        <a:sym typeface="Roboto"/>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None/>
                      </a:pPr>
                      <a:r>
                        <a:rPr b="1" lang="en" sz="1100">
                          <a:solidFill>
                            <a:schemeClr val="dk1"/>
                          </a:solidFill>
                          <a:highlight>
                            <a:srgbClr val="F4CCCC"/>
                          </a:highlight>
                          <a:latin typeface="Roboto"/>
                          <a:ea typeface="Roboto"/>
                          <a:cs typeface="Roboto"/>
                          <a:sym typeface="Roboto"/>
                        </a:rPr>
                        <a:t>Feature Description</a:t>
                      </a:r>
                      <a:endParaRPr b="1" sz="1100">
                        <a:solidFill>
                          <a:schemeClr val="dk1"/>
                        </a:solidFill>
                        <a:highlight>
                          <a:srgbClr val="F4CCCC"/>
                        </a:highlight>
                        <a:latin typeface="Roboto"/>
                        <a:ea typeface="Roboto"/>
                        <a:cs typeface="Roboto"/>
                        <a:sym typeface="Roboto"/>
                      </a:endParaRPr>
                    </a:p>
                  </a:txBody>
                  <a:tcPr marT="91425" marB="91425" marR="91425" marL="91425">
                    <a:solidFill>
                      <a:srgbClr val="F4CCCC"/>
                    </a:solidFill>
                  </a:tcPr>
                </a:tc>
                <a:tc>
                  <a:txBody>
                    <a:bodyPr/>
                    <a:lstStyle/>
                    <a:p>
                      <a:pPr indent="0" lvl="0" marL="0" rtl="0" algn="l">
                        <a:spcBef>
                          <a:spcPts val="0"/>
                        </a:spcBef>
                        <a:spcAft>
                          <a:spcPts val="0"/>
                        </a:spcAft>
                        <a:buNone/>
                      </a:pPr>
                      <a:r>
                        <a:rPr b="1" lang="en" sz="1100"/>
                        <a:t>Feature Data Type</a:t>
                      </a:r>
                      <a:endParaRPr b="1" sz="1100"/>
                    </a:p>
                  </a:txBody>
                  <a:tcPr marT="91425" marB="91425" marR="91425" marL="91425">
                    <a:solidFill>
                      <a:srgbClr val="E6B8AF"/>
                    </a:solidFill>
                  </a:tcPr>
                </a:tc>
              </a:tr>
              <a:tr h="31250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Agency</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Name of agency </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None/>
                      </a:pPr>
                      <a:r>
                        <a:rPr b="1" lang="en" sz="1100"/>
                        <a:t>Categorical</a:t>
                      </a:r>
                      <a:endParaRPr b="1" sz="1100"/>
                    </a:p>
                  </a:txBody>
                  <a:tcPr marT="91425" marB="91425" marR="91425" marL="91425">
                    <a:solidFill>
                      <a:srgbClr val="E6B8AF"/>
                    </a:solidFill>
                  </a:tcPr>
                </a:tc>
              </a:tr>
              <a:tr h="303175">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Agency Type</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Type of travel insurance agencies</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Categorical</a:t>
                      </a:r>
                      <a:endParaRPr b="1" sz="1100">
                        <a:solidFill>
                          <a:schemeClr val="dk1"/>
                        </a:solidFill>
                      </a:endParaRPr>
                    </a:p>
                    <a:p>
                      <a:pPr indent="0" lvl="0" marL="0" rtl="0" algn="l">
                        <a:spcBef>
                          <a:spcPts val="0"/>
                        </a:spcBef>
                        <a:spcAft>
                          <a:spcPts val="0"/>
                        </a:spcAft>
                        <a:buNone/>
                      </a:pPr>
                      <a:r>
                        <a:t/>
                      </a:r>
                      <a:endParaRPr b="1" sz="1100"/>
                    </a:p>
                  </a:txBody>
                  <a:tcPr marT="91425" marB="91425" marR="91425" marL="91425">
                    <a:solidFill>
                      <a:srgbClr val="E6B8AF"/>
                    </a:solidFill>
                  </a:tcPr>
                </a:tc>
              </a:tr>
              <a:tr h="3479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Distribution Channel</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Distribution channel of travel insurance agencies </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None/>
                      </a:pPr>
                      <a:r>
                        <a:rPr b="1" lang="en" sz="1100"/>
                        <a:t>Categorical</a:t>
                      </a:r>
                      <a:endParaRPr b="1" sz="1100"/>
                    </a:p>
                  </a:txBody>
                  <a:tcPr marT="91425" marB="91425" marR="91425" marL="91425">
                    <a:solidFill>
                      <a:srgbClr val="E6B8AF"/>
                    </a:solidFill>
                  </a:tcPr>
                </a:tc>
              </a:tr>
              <a:tr h="3479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Product Name</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Name of the travel insurance products</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None/>
                      </a:pPr>
                      <a:r>
                        <a:rPr b="1" lang="en" sz="1100"/>
                        <a:t>Categorical</a:t>
                      </a:r>
                      <a:endParaRPr b="1" sz="1100"/>
                    </a:p>
                  </a:txBody>
                  <a:tcPr marT="91425" marB="91425" marR="91425" marL="91425">
                    <a:solidFill>
                      <a:srgbClr val="E6B8AF"/>
                    </a:solidFill>
                  </a:tcPr>
                </a:tc>
              </a:tr>
              <a:tr h="3479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Duration</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Duration of travel (In Days)</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None/>
                      </a:pPr>
                      <a:r>
                        <a:rPr b="1" lang="en" sz="1100"/>
                        <a:t>Continuous</a:t>
                      </a:r>
                      <a:endParaRPr b="1" sz="1100"/>
                    </a:p>
                  </a:txBody>
                  <a:tcPr marT="91425" marB="91425" marR="91425" marL="91425">
                    <a:solidFill>
                      <a:srgbClr val="E6B8AF"/>
                    </a:solidFill>
                  </a:tcPr>
                </a:tc>
              </a:tr>
              <a:tr h="332375">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Destination</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Destination of travel</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Categorical</a:t>
                      </a:r>
                      <a:endParaRPr b="1" sz="1100"/>
                    </a:p>
                  </a:txBody>
                  <a:tcPr marT="91425" marB="91425" marR="91425" marL="91425">
                    <a:solidFill>
                      <a:srgbClr val="E6B8AF"/>
                    </a:solidFill>
                  </a:tcPr>
                </a:tc>
              </a:tr>
              <a:tr h="2628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Net Sales</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Amount of sales of travel insurance policies </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Continuous</a:t>
                      </a:r>
                      <a:endParaRPr b="1" sz="1100"/>
                    </a:p>
                  </a:txBody>
                  <a:tcPr marT="91425" marB="91425" marR="91425" marL="91425">
                    <a:solidFill>
                      <a:srgbClr val="E6B8AF"/>
                    </a:solidFill>
                  </a:tcPr>
                </a:tc>
              </a:tr>
              <a:tr h="332425">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Commission</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The commission received for travel insurance agency</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Continuous</a:t>
                      </a:r>
                      <a:endParaRPr b="1" sz="1100"/>
                    </a:p>
                  </a:txBody>
                  <a:tcPr marT="91425" marB="91425" marR="91425" marL="91425">
                    <a:solidFill>
                      <a:srgbClr val="E6B8AF"/>
                    </a:solidFill>
                  </a:tcPr>
                </a:tc>
              </a:tr>
              <a:tr h="253550">
                <a:tc>
                  <a:txBody>
                    <a:bodyPr/>
                    <a:lstStyle/>
                    <a:p>
                      <a:pPr indent="0" lvl="0" marL="0" rtl="0" algn="l">
                        <a:lnSpc>
                          <a:spcPct val="115000"/>
                        </a:lnSpc>
                        <a:spcBef>
                          <a:spcPts val="0"/>
                        </a:spcBef>
                        <a:spcAft>
                          <a:spcPts val="1200"/>
                        </a:spcAft>
                        <a:buNone/>
                      </a:pPr>
                      <a:r>
                        <a:rPr b="1" lang="en" sz="1100">
                          <a:solidFill>
                            <a:schemeClr val="dk1"/>
                          </a:solidFill>
                          <a:highlight>
                            <a:srgbClr val="FCE5CD"/>
                          </a:highlight>
                          <a:latin typeface="Roboto"/>
                          <a:ea typeface="Roboto"/>
                          <a:cs typeface="Roboto"/>
                          <a:sym typeface="Roboto"/>
                        </a:rPr>
                        <a:t>Age</a:t>
                      </a:r>
                      <a:endParaRPr b="1" sz="1100">
                        <a:highlight>
                          <a:srgbClr val="FCE5CD"/>
                        </a:highlight>
                      </a:endParaRPr>
                    </a:p>
                  </a:txBody>
                  <a:tcPr marT="91425" marB="91425" marR="91425" marL="91425">
                    <a:solidFill>
                      <a:srgbClr val="FCE5CD"/>
                    </a:solidFill>
                  </a:tcPr>
                </a:tc>
                <a:tc>
                  <a:txBody>
                    <a:bodyPr/>
                    <a:lstStyle/>
                    <a:p>
                      <a:pPr indent="0" lvl="0" marL="0" rtl="0" algn="l">
                        <a:lnSpc>
                          <a:spcPct val="115000"/>
                        </a:lnSpc>
                        <a:spcBef>
                          <a:spcPts val="0"/>
                        </a:spcBef>
                        <a:spcAft>
                          <a:spcPts val="1200"/>
                        </a:spcAft>
                        <a:buClr>
                          <a:schemeClr val="dk1"/>
                        </a:buClr>
                        <a:buSzPts val="1100"/>
                        <a:buFont typeface="Arial"/>
                        <a:buNone/>
                      </a:pPr>
                      <a:r>
                        <a:rPr b="1" lang="en" sz="1100">
                          <a:solidFill>
                            <a:schemeClr val="dk1"/>
                          </a:solidFill>
                          <a:highlight>
                            <a:srgbClr val="F4CCCC"/>
                          </a:highlight>
                          <a:latin typeface="Roboto"/>
                          <a:ea typeface="Roboto"/>
                          <a:cs typeface="Roboto"/>
                          <a:sym typeface="Roboto"/>
                        </a:rPr>
                        <a:t>Age of insured </a:t>
                      </a:r>
                      <a:endParaRPr b="1" sz="1100">
                        <a:highlight>
                          <a:srgbClr val="F4CCCC"/>
                        </a:highlight>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Continuous</a:t>
                      </a:r>
                      <a:endParaRPr b="1" sz="1100"/>
                    </a:p>
                  </a:txBody>
                  <a:tcPr marT="91425" marB="91425" marR="91425" marL="91425">
                    <a:solidFill>
                      <a:srgbClr val="E6B8AF"/>
                    </a:solidFill>
                  </a:tcPr>
                </a:tc>
              </a:tr>
            </a:tbl>
          </a:graphicData>
        </a:graphic>
      </p:graphicFrame>
      <p:sp>
        <p:nvSpPr>
          <p:cNvPr id="96" name="Google Shape;96;p19"/>
          <p:cNvSpPr txBox="1"/>
          <p:nvPr/>
        </p:nvSpPr>
        <p:spPr>
          <a:xfrm>
            <a:off x="0" y="634263"/>
            <a:ext cx="9144000" cy="681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n" sz="1500">
                <a:solidFill>
                  <a:srgbClr val="24292E"/>
                </a:solidFill>
                <a:highlight>
                  <a:srgbClr val="FFFFFF"/>
                </a:highlight>
              </a:rPr>
              <a:t>The training dataset consists of data corresponding to 52310 customers and the test dataset consists of 22421 customers. Following are the features of the dataset</a:t>
            </a:r>
            <a:endParaRPr>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0" y="0"/>
            <a:ext cx="9144000" cy="572700"/>
          </a:xfrm>
          <a:prstGeom prst="rect">
            <a:avLst/>
          </a:prstGeom>
          <a:solidFill>
            <a:srgbClr val="0B539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highlight>
                  <a:srgbClr val="0B5394"/>
                </a:highlight>
              </a:rPr>
              <a:t>How many claims were made?</a:t>
            </a:r>
            <a:endParaRPr b="1">
              <a:solidFill>
                <a:srgbClr val="FFFFFF"/>
              </a:solidFill>
              <a:highlight>
                <a:srgbClr val="0B5394"/>
              </a:highlight>
            </a:endParaRPr>
          </a:p>
        </p:txBody>
      </p:sp>
      <p:pic>
        <p:nvPicPr>
          <p:cNvPr id="102" name="Google Shape;102;p20"/>
          <p:cNvPicPr preferRelativeResize="0"/>
          <p:nvPr/>
        </p:nvPicPr>
        <p:blipFill>
          <a:blip r:embed="rId3">
            <a:alphaModFix/>
          </a:blip>
          <a:stretch>
            <a:fillRect/>
          </a:stretch>
        </p:blipFill>
        <p:spPr>
          <a:xfrm>
            <a:off x="0" y="572700"/>
            <a:ext cx="4226975" cy="4570800"/>
          </a:xfrm>
          <a:prstGeom prst="rect">
            <a:avLst/>
          </a:prstGeom>
          <a:noFill/>
          <a:ln>
            <a:noFill/>
          </a:ln>
        </p:spPr>
      </p:pic>
      <p:sp>
        <p:nvSpPr>
          <p:cNvPr id="103" name="Google Shape;103;p20"/>
          <p:cNvSpPr/>
          <p:nvPr/>
        </p:nvSpPr>
        <p:spPr>
          <a:xfrm>
            <a:off x="4226850" y="572700"/>
            <a:ext cx="4917000" cy="45708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txBox="1"/>
          <p:nvPr/>
        </p:nvSpPr>
        <p:spPr>
          <a:xfrm>
            <a:off x="4226975" y="904325"/>
            <a:ext cx="4917000" cy="422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Data is Imbalanced as the number of customers who have not made any claim is higher than the number of customers who have made claim.</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To make payment of claims more affordable for the company, we need to pool low risk claim. I.e customers who have low probability of claiming in the future.</a:t>
            </a:r>
            <a:endParaRPr sz="2000"/>
          </a:p>
          <a:p>
            <a:pPr indent="0" lvl="0" marL="0" rtl="0" algn="l">
              <a:spcBef>
                <a:spcPts val="0"/>
              </a:spcBef>
              <a:spcAft>
                <a:spcPts val="0"/>
              </a:spcAft>
              <a:buNone/>
            </a:pPr>
            <a:r>
              <a:t/>
            </a:r>
            <a:endParaRPr sz="2000"/>
          </a:p>
        </p:txBody>
      </p:sp>
      <p:sp>
        <p:nvSpPr>
          <p:cNvPr id="105" name="Google Shape;105;p20"/>
          <p:cNvSpPr txBox="1"/>
          <p:nvPr/>
        </p:nvSpPr>
        <p:spPr>
          <a:xfrm>
            <a:off x="989825" y="1390900"/>
            <a:ext cx="1161600" cy="54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t>43590</a:t>
            </a:r>
            <a:endParaRPr b="1" sz="2300"/>
          </a:p>
        </p:txBody>
      </p:sp>
      <p:sp>
        <p:nvSpPr>
          <p:cNvPr id="106" name="Google Shape;106;p20"/>
          <p:cNvSpPr txBox="1"/>
          <p:nvPr/>
        </p:nvSpPr>
        <p:spPr>
          <a:xfrm>
            <a:off x="2737400" y="3853400"/>
            <a:ext cx="1042500" cy="49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  8720</a:t>
            </a:r>
            <a:endParaRPr b="1"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0" y="0"/>
            <a:ext cx="9144000" cy="1017600"/>
          </a:xfrm>
          <a:prstGeom prst="rect">
            <a:avLst/>
          </a:prstGeom>
          <a:solidFill>
            <a:srgbClr val="0B5394"/>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rPr>
              <a:t>Which are the top 10 product bought by the customer?</a:t>
            </a:r>
            <a:endParaRPr b="1" sz="2500">
              <a:solidFill>
                <a:srgbClr val="FFFFFF"/>
              </a:solidFill>
            </a:endParaRPr>
          </a:p>
        </p:txBody>
      </p:sp>
      <p:pic>
        <p:nvPicPr>
          <p:cNvPr id="112" name="Google Shape;112;p21"/>
          <p:cNvPicPr preferRelativeResize="0"/>
          <p:nvPr/>
        </p:nvPicPr>
        <p:blipFill>
          <a:blip r:embed="rId3">
            <a:alphaModFix/>
          </a:blip>
          <a:stretch>
            <a:fillRect/>
          </a:stretch>
        </p:blipFill>
        <p:spPr>
          <a:xfrm>
            <a:off x="0" y="1017600"/>
            <a:ext cx="5626899" cy="4125900"/>
          </a:xfrm>
          <a:prstGeom prst="rect">
            <a:avLst/>
          </a:prstGeom>
          <a:noFill/>
          <a:ln>
            <a:noFill/>
          </a:ln>
        </p:spPr>
      </p:pic>
      <p:sp>
        <p:nvSpPr>
          <p:cNvPr id="113" name="Google Shape;113;p21"/>
          <p:cNvSpPr/>
          <p:nvPr/>
        </p:nvSpPr>
        <p:spPr>
          <a:xfrm>
            <a:off x="5626900" y="1017600"/>
            <a:ext cx="3517200" cy="4125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txBox="1"/>
          <p:nvPr/>
        </p:nvSpPr>
        <p:spPr>
          <a:xfrm>
            <a:off x="5731600" y="1241925"/>
            <a:ext cx="3255600" cy="49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p:txBody>
      </p:sp>
      <p:sp>
        <p:nvSpPr>
          <p:cNvPr id="115" name="Google Shape;115;p21"/>
          <p:cNvSpPr txBox="1"/>
          <p:nvPr/>
        </p:nvSpPr>
        <p:spPr>
          <a:xfrm>
            <a:off x="5731600" y="1241925"/>
            <a:ext cx="3335400" cy="29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Observation</a:t>
            </a:r>
            <a:endParaRPr b="1" sz="2000"/>
          </a:p>
          <a:p>
            <a:pPr indent="0" lvl="0" marL="0" rtl="0" algn="l">
              <a:spcBef>
                <a:spcPts val="0"/>
              </a:spcBef>
              <a:spcAft>
                <a:spcPts val="0"/>
              </a:spcAft>
              <a:buNone/>
            </a:pPr>
            <a:r>
              <a:t/>
            </a:r>
            <a:endParaRPr b="1" sz="2000"/>
          </a:p>
          <a:p>
            <a:pPr indent="-317500" lvl="0" marL="457200" rtl="0" algn="l">
              <a:spcBef>
                <a:spcPts val="0"/>
              </a:spcBef>
              <a:spcAft>
                <a:spcPts val="0"/>
              </a:spcAft>
              <a:buSzPts val="1400"/>
              <a:buChar char="●"/>
            </a:pPr>
            <a:r>
              <a:rPr lang="en">
                <a:solidFill>
                  <a:schemeClr val="dk1"/>
                </a:solidFill>
                <a:highlight>
                  <a:srgbClr val="EFEFEF"/>
                </a:highlight>
              </a:rPr>
              <a:t>Cancellation Plan                       13254</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spcBef>
                <a:spcPts val="0"/>
              </a:spcBef>
              <a:spcAft>
                <a:spcPts val="0"/>
              </a:spcAft>
              <a:buSzPts val="1400"/>
              <a:buChar char="●"/>
            </a:pPr>
            <a:r>
              <a:rPr lang="en">
                <a:solidFill>
                  <a:schemeClr val="dk1"/>
                </a:solidFill>
                <a:highlight>
                  <a:srgbClr val="EFEFEF"/>
                </a:highlight>
              </a:rPr>
              <a:t>2 way Comprehensive Plan                10555</a:t>
            </a:r>
            <a:endParaRPr>
              <a:solidFill>
                <a:schemeClr val="dk1"/>
              </a:solidFill>
              <a:highlight>
                <a:srgbClr val="EFEFEF"/>
              </a:highlight>
            </a:endParaRPr>
          </a:p>
          <a:p>
            <a:pPr indent="0" lvl="0" marL="457200" rtl="0" algn="l">
              <a:spcBef>
                <a:spcPts val="0"/>
              </a:spcBef>
              <a:spcAft>
                <a:spcPts val="0"/>
              </a:spcAft>
              <a:buNone/>
            </a:pPr>
            <a:r>
              <a:t/>
            </a:r>
            <a:endParaRPr>
              <a:solidFill>
                <a:schemeClr val="dk1"/>
              </a:solidFill>
              <a:highlight>
                <a:srgbClr val="EFEFEF"/>
              </a:highlight>
            </a:endParaRPr>
          </a:p>
          <a:p>
            <a:pPr indent="-317500" lvl="0" marL="457200" rtl="0" algn="l">
              <a:lnSpc>
                <a:spcPct val="115000"/>
              </a:lnSpc>
              <a:spcBef>
                <a:spcPts val="0"/>
              </a:spcBef>
              <a:spcAft>
                <a:spcPts val="0"/>
              </a:spcAft>
              <a:buSzPts val="1400"/>
              <a:buChar char="●"/>
            </a:pPr>
            <a:r>
              <a:rPr lang="en">
                <a:solidFill>
                  <a:schemeClr val="dk1"/>
                </a:solidFill>
                <a:highlight>
                  <a:srgbClr val="EFEFEF"/>
                </a:highlight>
              </a:rPr>
              <a:t>Rental Vehicle Excess Insurance          6813</a:t>
            </a:r>
            <a:endParaRPr>
              <a:solidFill>
                <a:schemeClr val="dk1"/>
              </a:solidFill>
              <a:highlight>
                <a:srgbClr val="EFEFEF"/>
              </a:highlight>
            </a:endParaRPr>
          </a:p>
          <a:p>
            <a:pPr indent="0" lvl="0" marL="457200" rtl="0" algn="l">
              <a:spcBef>
                <a:spcPts val="0"/>
              </a:spcBef>
              <a:spcAft>
                <a:spcPts val="0"/>
              </a:spcAft>
              <a:buNone/>
            </a:pPr>
            <a:r>
              <a:t/>
            </a:r>
            <a:endParaRPr sz="2000">
              <a:highlight>
                <a:srgbClr val="EFEFE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